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handoutMasterIdLst>
    <p:handoutMasterId r:id="rId75"/>
  </p:handoutMasterIdLst>
  <p:sldIdLst>
    <p:sldId id="427" r:id="rId2"/>
    <p:sldId id="257" r:id="rId3"/>
    <p:sldId id="428" r:id="rId4"/>
    <p:sldId id="393" r:id="rId5"/>
    <p:sldId id="419" r:id="rId6"/>
    <p:sldId id="416" r:id="rId7"/>
    <p:sldId id="417" r:id="rId8"/>
    <p:sldId id="443" r:id="rId9"/>
    <p:sldId id="444" r:id="rId10"/>
    <p:sldId id="445" r:id="rId11"/>
    <p:sldId id="446" r:id="rId12"/>
    <p:sldId id="409" r:id="rId13"/>
    <p:sldId id="399" r:id="rId14"/>
    <p:sldId id="405" r:id="rId15"/>
    <p:sldId id="410" r:id="rId16"/>
    <p:sldId id="392" r:id="rId17"/>
    <p:sldId id="406" r:id="rId18"/>
    <p:sldId id="318" r:id="rId19"/>
    <p:sldId id="317" r:id="rId20"/>
    <p:sldId id="333" r:id="rId21"/>
    <p:sldId id="334" r:id="rId22"/>
    <p:sldId id="447" r:id="rId23"/>
    <p:sldId id="429" r:id="rId24"/>
    <p:sldId id="430" r:id="rId25"/>
    <p:sldId id="431" r:id="rId26"/>
    <p:sldId id="432" r:id="rId27"/>
    <p:sldId id="433" r:id="rId28"/>
    <p:sldId id="434" r:id="rId29"/>
    <p:sldId id="435" r:id="rId30"/>
    <p:sldId id="437" r:id="rId31"/>
    <p:sldId id="438" r:id="rId32"/>
    <p:sldId id="439" r:id="rId33"/>
    <p:sldId id="440" r:id="rId34"/>
    <p:sldId id="441" r:id="rId35"/>
    <p:sldId id="368" r:id="rId36"/>
    <p:sldId id="370" r:id="rId37"/>
    <p:sldId id="369" r:id="rId38"/>
    <p:sldId id="390" r:id="rId39"/>
    <p:sldId id="391" r:id="rId40"/>
    <p:sldId id="372" r:id="rId41"/>
    <p:sldId id="373" r:id="rId42"/>
    <p:sldId id="374" r:id="rId43"/>
    <p:sldId id="375" r:id="rId44"/>
    <p:sldId id="377" r:id="rId45"/>
    <p:sldId id="378" r:id="rId46"/>
    <p:sldId id="379" r:id="rId47"/>
    <p:sldId id="380" r:id="rId48"/>
    <p:sldId id="381" r:id="rId49"/>
    <p:sldId id="382" r:id="rId50"/>
    <p:sldId id="383" r:id="rId51"/>
    <p:sldId id="384" r:id="rId52"/>
    <p:sldId id="421" r:id="rId53"/>
    <p:sldId id="385" r:id="rId54"/>
    <p:sldId id="386" r:id="rId55"/>
    <p:sldId id="387" r:id="rId56"/>
    <p:sldId id="413" r:id="rId57"/>
    <p:sldId id="388" r:id="rId58"/>
    <p:sldId id="389" r:id="rId59"/>
    <p:sldId id="425" r:id="rId60"/>
    <p:sldId id="396" r:id="rId61"/>
    <p:sldId id="366" r:id="rId62"/>
    <p:sldId id="397" r:id="rId63"/>
    <p:sldId id="404" r:id="rId64"/>
    <p:sldId id="400" r:id="rId65"/>
    <p:sldId id="401" r:id="rId66"/>
    <p:sldId id="402" r:id="rId67"/>
    <p:sldId id="295" r:id="rId68"/>
    <p:sldId id="331" r:id="rId69"/>
    <p:sldId id="296" r:id="rId70"/>
    <p:sldId id="297" r:id="rId71"/>
    <p:sldId id="442" r:id="rId72"/>
    <p:sldId id="29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de Wiatrak" initials="JW" lastIdx="1" clrIdx="0">
    <p:extLst>
      <p:ext uri="{19B8F6BF-5375-455C-9EA6-DF929625EA0E}">
        <p15:presenceInfo xmlns:p15="http://schemas.microsoft.com/office/powerpoint/2012/main" userId="S::jnw@skcinc.com::65c4698f-92be-4f9e-8dda-761b2549a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A87"/>
    <a:srgbClr val="48A0BA"/>
    <a:srgbClr val="70AC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1" d="100"/>
          <a:sy n="81" d="100"/>
        </p:scale>
        <p:origin x="62" y="62"/>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A71882-AA90-4FC5-978C-56BF1D4A974B}" type="datetimeFigureOut">
              <a:rPr lang="en-GB" smtClean="0"/>
              <a:t>05/08/2020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64124A-C2F8-4FA3-B341-692DCB86FCF2}" type="slidenum">
              <a:rPr lang="en-GB" smtClean="0"/>
              <a:t>‹#›</a:t>
            </a:fld>
            <a:endParaRPr lang="en-GB"/>
          </a:p>
        </p:txBody>
      </p:sp>
    </p:spTree>
    <p:extLst>
      <p:ext uri="{BB962C8B-B14F-4D97-AF65-F5344CB8AC3E}">
        <p14:creationId xmlns:p14="http://schemas.microsoft.com/office/powerpoint/2010/main" val="2932845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87C3A0-ABC0-4F75-8E1A-C0269E768D86}" type="datetimeFigureOut">
              <a:rPr lang="en-GB" smtClean="0"/>
              <a:t>05/08/2020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06EB2-30EC-4CA2-8F74-F8DC9DDB6087}" type="slidenum">
              <a:rPr lang="en-GB" smtClean="0"/>
              <a:t>‹#›</a:t>
            </a:fld>
            <a:endParaRPr lang="en-GB"/>
          </a:p>
        </p:txBody>
      </p:sp>
    </p:spTree>
    <p:extLst>
      <p:ext uri="{BB962C8B-B14F-4D97-AF65-F5344CB8AC3E}">
        <p14:creationId xmlns:p14="http://schemas.microsoft.com/office/powerpoint/2010/main" val="1231723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10959-8B78-483C-8E7A-FDD92C0D045A}" type="slidenum">
              <a:rPr lang="en-US" smtClean="0"/>
              <a:t>2</a:t>
            </a:fld>
            <a:endParaRPr lang="en-US"/>
          </a:p>
        </p:txBody>
      </p:sp>
    </p:spTree>
    <p:extLst>
      <p:ext uri="{BB962C8B-B14F-4D97-AF65-F5344CB8AC3E}">
        <p14:creationId xmlns:p14="http://schemas.microsoft.com/office/powerpoint/2010/main" val="2307306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608552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sz="1600"/>
          </a:p>
        </p:txBody>
      </p:sp>
    </p:spTree>
    <p:extLst>
      <p:ext uri="{BB962C8B-B14F-4D97-AF65-F5344CB8AC3E}">
        <p14:creationId xmlns:p14="http://schemas.microsoft.com/office/powerpoint/2010/main" val="206881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650875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D647C523-B2F7-4CF6-8106-CCF14E38458F}" type="slidenum">
              <a:rPr lang="en-US" smtClean="0"/>
              <a:t>37</a:t>
            </a:fld>
            <a:endParaRPr lang="en-US"/>
          </a:p>
        </p:txBody>
      </p:sp>
    </p:spTree>
    <p:extLst>
      <p:ext uri="{BB962C8B-B14F-4D97-AF65-F5344CB8AC3E}">
        <p14:creationId xmlns:p14="http://schemas.microsoft.com/office/powerpoint/2010/main" val="157507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5A90551F-2B7B-4436-A5C0-8CDD5C1A3172}" type="slidenum">
              <a:rPr lang="en-US" smtClean="0"/>
              <a:t>40</a:t>
            </a:fld>
            <a:endParaRPr lang="en-US"/>
          </a:p>
        </p:txBody>
      </p:sp>
    </p:spTree>
    <p:extLst>
      <p:ext uri="{BB962C8B-B14F-4D97-AF65-F5344CB8AC3E}">
        <p14:creationId xmlns:p14="http://schemas.microsoft.com/office/powerpoint/2010/main" val="3492388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2930663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94235" indent="-305475">
              <a:defRPr>
                <a:solidFill>
                  <a:schemeClr val="tx1"/>
                </a:solidFill>
                <a:latin typeface="Tahoma" panose="020B0604030504040204" pitchFamily="34" charset="0"/>
                <a:cs typeface="Arial" panose="020B0604020202020204" pitchFamily="34" charset="0"/>
              </a:defRPr>
            </a:lvl2pPr>
            <a:lvl3pPr marL="1221902" indent="-244381">
              <a:defRPr>
                <a:solidFill>
                  <a:schemeClr val="tx1"/>
                </a:solidFill>
                <a:latin typeface="Tahoma" panose="020B0604030504040204" pitchFamily="34" charset="0"/>
                <a:cs typeface="Arial" panose="020B0604020202020204" pitchFamily="34" charset="0"/>
              </a:defRPr>
            </a:lvl3pPr>
            <a:lvl4pPr marL="1710663" indent="-244381">
              <a:defRPr>
                <a:solidFill>
                  <a:schemeClr val="tx1"/>
                </a:solidFill>
                <a:latin typeface="Tahoma" panose="020B0604030504040204" pitchFamily="34" charset="0"/>
                <a:cs typeface="Arial" panose="020B0604020202020204" pitchFamily="34" charset="0"/>
              </a:defRPr>
            </a:lvl4pPr>
            <a:lvl5pPr marL="2199423" indent="-244381">
              <a:defRPr>
                <a:solidFill>
                  <a:schemeClr val="tx1"/>
                </a:solidFill>
                <a:latin typeface="Tahoma" panose="020B0604030504040204" pitchFamily="34" charset="0"/>
                <a:cs typeface="Arial" panose="020B0604020202020204" pitchFamily="34" charset="0"/>
              </a:defRPr>
            </a:lvl5pPr>
            <a:lvl6pPr marL="268818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7694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66570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154466"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22DE1A31-1477-450B-80BF-C14946861BE3}" type="slidenum">
              <a:rPr lang="en-US" altLang="en-US" smtClean="0">
                <a:latin typeface="Arial" panose="020B0604020202020204" pitchFamily="34" charset="0"/>
              </a:rPr>
              <a:pPr/>
              <a:t>43</a:t>
            </a:fld>
            <a:endParaRPr lang="en-US" altLang="en-US">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altLang="en-US" sz="1800" dirty="0"/>
          </a:p>
        </p:txBody>
      </p:sp>
    </p:spTree>
    <p:extLst>
      <p:ext uri="{BB962C8B-B14F-4D97-AF65-F5344CB8AC3E}">
        <p14:creationId xmlns:p14="http://schemas.microsoft.com/office/powerpoint/2010/main" val="710788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94235" indent="-305475">
              <a:defRPr>
                <a:solidFill>
                  <a:schemeClr val="tx1"/>
                </a:solidFill>
                <a:latin typeface="Tahoma" panose="020B0604030504040204" pitchFamily="34" charset="0"/>
                <a:cs typeface="Arial" panose="020B0604020202020204" pitchFamily="34" charset="0"/>
              </a:defRPr>
            </a:lvl2pPr>
            <a:lvl3pPr marL="1221902" indent="-244381">
              <a:defRPr>
                <a:solidFill>
                  <a:schemeClr val="tx1"/>
                </a:solidFill>
                <a:latin typeface="Tahoma" panose="020B0604030504040204" pitchFamily="34" charset="0"/>
                <a:cs typeface="Arial" panose="020B0604020202020204" pitchFamily="34" charset="0"/>
              </a:defRPr>
            </a:lvl3pPr>
            <a:lvl4pPr marL="1710663" indent="-244381">
              <a:defRPr>
                <a:solidFill>
                  <a:schemeClr val="tx1"/>
                </a:solidFill>
                <a:latin typeface="Tahoma" panose="020B0604030504040204" pitchFamily="34" charset="0"/>
                <a:cs typeface="Arial" panose="020B0604020202020204" pitchFamily="34" charset="0"/>
              </a:defRPr>
            </a:lvl4pPr>
            <a:lvl5pPr marL="2199423" indent="-244381">
              <a:defRPr>
                <a:solidFill>
                  <a:schemeClr val="tx1"/>
                </a:solidFill>
                <a:latin typeface="Tahoma" panose="020B0604030504040204" pitchFamily="34" charset="0"/>
                <a:cs typeface="Arial" panose="020B0604020202020204" pitchFamily="34" charset="0"/>
              </a:defRPr>
            </a:lvl5pPr>
            <a:lvl6pPr marL="268818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7694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66570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154466"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B5C5D64-BCAA-47C3-B0CE-F7DC06E62C25}" type="slidenum">
              <a:rPr lang="en-US" altLang="en-US" smtClean="0">
                <a:latin typeface="Arial" panose="020B0604020202020204" pitchFamily="34" charset="0"/>
              </a:rPr>
              <a:pPr/>
              <a:t>44</a:t>
            </a:fld>
            <a:endParaRPr lang="en-US" altLang="en-US">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sz="1800" dirty="0"/>
          </a:p>
        </p:txBody>
      </p:sp>
    </p:spTree>
    <p:extLst>
      <p:ext uri="{BB962C8B-B14F-4D97-AF65-F5344CB8AC3E}">
        <p14:creationId xmlns:p14="http://schemas.microsoft.com/office/powerpoint/2010/main" val="2503311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en-US" altLang="en-US" sz="1600" dirty="0"/>
          </a:p>
        </p:txBody>
      </p:sp>
      <p:sp>
        <p:nvSpPr>
          <p:cNvPr id="46084"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94235" indent="-305475">
              <a:defRPr>
                <a:solidFill>
                  <a:schemeClr val="tx1"/>
                </a:solidFill>
                <a:latin typeface="Tahoma" panose="020B0604030504040204" pitchFamily="34" charset="0"/>
                <a:cs typeface="Arial" panose="020B0604020202020204" pitchFamily="34" charset="0"/>
              </a:defRPr>
            </a:lvl2pPr>
            <a:lvl3pPr marL="1221902" indent="-244381">
              <a:defRPr>
                <a:solidFill>
                  <a:schemeClr val="tx1"/>
                </a:solidFill>
                <a:latin typeface="Tahoma" panose="020B0604030504040204" pitchFamily="34" charset="0"/>
                <a:cs typeface="Arial" panose="020B0604020202020204" pitchFamily="34" charset="0"/>
              </a:defRPr>
            </a:lvl3pPr>
            <a:lvl4pPr marL="1710663" indent="-244381">
              <a:defRPr>
                <a:solidFill>
                  <a:schemeClr val="tx1"/>
                </a:solidFill>
                <a:latin typeface="Tahoma" panose="020B0604030504040204" pitchFamily="34" charset="0"/>
                <a:cs typeface="Arial" panose="020B0604020202020204" pitchFamily="34" charset="0"/>
              </a:defRPr>
            </a:lvl4pPr>
            <a:lvl5pPr marL="2199423" indent="-244381">
              <a:defRPr>
                <a:solidFill>
                  <a:schemeClr val="tx1"/>
                </a:solidFill>
                <a:latin typeface="Tahoma" panose="020B0604030504040204" pitchFamily="34" charset="0"/>
                <a:cs typeface="Arial" panose="020B0604020202020204" pitchFamily="34" charset="0"/>
              </a:defRPr>
            </a:lvl5pPr>
            <a:lvl6pPr marL="268818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7694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66570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154466"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0CB8E2FD-04B9-46B9-80E9-5092ADDD177D}" type="slidenum">
              <a:rPr lang="en-US" altLang="en-US" smtClean="0">
                <a:latin typeface="Arial" panose="020B0604020202020204" pitchFamily="34" charset="0"/>
              </a:rPr>
              <a:pPr/>
              <a:t>45</a:t>
            </a:fld>
            <a:endParaRPr lang="en-US" altLang="en-US">
              <a:latin typeface="Arial" panose="020B0604020202020204" pitchFamily="34" charset="0"/>
            </a:endParaRPr>
          </a:p>
        </p:txBody>
      </p:sp>
    </p:spTree>
    <p:extLst>
      <p:ext uri="{BB962C8B-B14F-4D97-AF65-F5344CB8AC3E}">
        <p14:creationId xmlns:p14="http://schemas.microsoft.com/office/powerpoint/2010/main" val="407475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94235" indent="-305475">
              <a:defRPr>
                <a:solidFill>
                  <a:schemeClr val="tx1"/>
                </a:solidFill>
                <a:latin typeface="Tahoma" panose="020B0604030504040204" pitchFamily="34" charset="0"/>
                <a:cs typeface="Arial" panose="020B0604020202020204" pitchFamily="34" charset="0"/>
              </a:defRPr>
            </a:lvl2pPr>
            <a:lvl3pPr marL="1221902" indent="-244381">
              <a:defRPr>
                <a:solidFill>
                  <a:schemeClr val="tx1"/>
                </a:solidFill>
                <a:latin typeface="Tahoma" panose="020B0604030504040204" pitchFamily="34" charset="0"/>
                <a:cs typeface="Arial" panose="020B0604020202020204" pitchFamily="34" charset="0"/>
              </a:defRPr>
            </a:lvl3pPr>
            <a:lvl4pPr marL="1710663" indent="-244381">
              <a:defRPr>
                <a:solidFill>
                  <a:schemeClr val="tx1"/>
                </a:solidFill>
                <a:latin typeface="Tahoma" panose="020B0604030504040204" pitchFamily="34" charset="0"/>
                <a:cs typeface="Arial" panose="020B0604020202020204" pitchFamily="34" charset="0"/>
              </a:defRPr>
            </a:lvl4pPr>
            <a:lvl5pPr marL="2199423" indent="-244381">
              <a:defRPr>
                <a:solidFill>
                  <a:schemeClr val="tx1"/>
                </a:solidFill>
                <a:latin typeface="Tahoma" panose="020B0604030504040204" pitchFamily="34" charset="0"/>
                <a:cs typeface="Arial" panose="020B0604020202020204" pitchFamily="34" charset="0"/>
              </a:defRPr>
            </a:lvl5pPr>
            <a:lvl6pPr marL="268818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7694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66570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154466"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C7EA4438-C531-43D5-9EF1-B8CE00B97FBB}" type="slidenum">
              <a:rPr lang="en-US" altLang="en-US" smtClean="0">
                <a:latin typeface="Arial" panose="020B0604020202020204" pitchFamily="34" charset="0"/>
              </a:rPr>
              <a:pPr/>
              <a:t>46</a:t>
            </a:fld>
            <a:endParaRPr lang="en-US" altLang="en-US">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z="1600" dirty="0"/>
          </a:p>
        </p:txBody>
      </p:sp>
    </p:spTree>
    <p:extLst>
      <p:ext uri="{BB962C8B-B14F-4D97-AF65-F5344CB8AC3E}">
        <p14:creationId xmlns:p14="http://schemas.microsoft.com/office/powerpoint/2010/main" val="20560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94235" indent="-305475">
              <a:defRPr>
                <a:solidFill>
                  <a:schemeClr val="tx1"/>
                </a:solidFill>
                <a:latin typeface="Tahoma" panose="020B0604030504040204" pitchFamily="34" charset="0"/>
                <a:cs typeface="Arial" panose="020B0604020202020204" pitchFamily="34" charset="0"/>
              </a:defRPr>
            </a:lvl2pPr>
            <a:lvl3pPr marL="1221902" indent="-244381">
              <a:defRPr>
                <a:solidFill>
                  <a:schemeClr val="tx1"/>
                </a:solidFill>
                <a:latin typeface="Tahoma" panose="020B0604030504040204" pitchFamily="34" charset="0"/>
                <a:cs typeface="Arial" panose="020B0604020202020204" pitchFamily="34" charset="0"/>
              </a:defRPr>
            </a:lvl3pPr>
            <a:lvl4pPr marL="1710663" indent="-244381">
              <a:defRPr>
                <a:solidFill>
                  <a:schemeClr val="tx1"/>
                </a:solidFill>
                <a:latin typeface="Tahoma" panose="020B0604030504040204" pitchFamily="34" charset="0"/>
                <a:cs typeface="Arial" panose="020B0604020202020204" pitchFamily="34" charset="0"/>
              </a:defRPr>
            </a:lvl4pPr>
            <a:lvl5pPr marL="2199423" indent="-244381">
              <a:defRPr>
                <a:solidFill>
                  <a:schemeClr val="tx1"/>
                </a:solidFill>
                <a:latin typeface="Tahoma" panose="020B0604030504040204" pitchFamily="34" charset="0"/>
                <a:cs typeface="Arial" panose="020B0604020202020204" pitchFamily="34" charset="0"/>
              </a:defRPr>
            </a:lvl5pPr>
            <a:lvl6pPr marL="268818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7694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665704"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154466" indent="-24438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E29DDF71-C253-42AA-9673-A915BEEDC0D7}" type="slidenum">
              <a:rPr lang="en-US" altLang="en-US" smtClean="0">
                <a:latin typeface="Arial" panose="020B0604020202020204" pitchFamily="34" charset="0"/>
              </a:rPr>
              <a:pPr/>
              <a:t>3</a:t>
            </a:fld>
            <a:endParaRPr lang="en-US" altLang="en-US">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746063" y="4668369"/>
            <a:ext cx="5968500" cy="4830849"/>
          </a:xfrm>
          <a:noFill/>
        </p:spPr>
        <p:txBody>
          <a:bodyPr/>
          <a:lstStyle/>
          <a:p>
            <a:pPr eaLnBrk="1" hangingPunct="1">
              <a:lnSpc>
                <a:spcPct val="90000"/>
              </a:lnSpc>
            </a:pPr>
            <a:endParaRPr lang="en-US" altLang="en-US" sz="1800" dirty="0"/>
          </a:p>
        </p:txBody>
      </p:sp>
    </p:spTree>
    <p:extLst>
      <p:ext uri="{BB962C8B-B14F-4D97-AF65-F5344CB8AC3E}">
        <p14:creationId xmlns:p14="http://schemas.microsoft.com/office/powerpoint/2010/main" val="1203219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endParaRPr lang="en-US" altLang="en-US"/>
          </a:p>
        </p:txBody>
      </p:sp>
      <p:sp>
        <p:nvSpPr>
          <p:cNvPr id="52228"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76758" indent="-298753">
              <a:defRPr>
                <a:solidFill>
                  <a:schemeClr val="tx1"/>
                </a:solidFill>
                <a:latin typeface="Tahoma" panose="020B0604030504040204" pitchFamily="34" charset="0"/>
                <a:cs typeface="Arial" panose="020B0604020202020204" pitchFamily="34" charset="0"/>
              </a:defRPr>
            </a:lvl2pPr>
            <a:lvl3pPr marL="1195014" indent="-239003">
              <a:defRPr>
                <a:solidFill>
                  <a:schemeClr val="tx1"/>
                </a:solidFill>
                <a:latin typeface="Tahoma" panose="020B0604030504040204" pitchFamily="34" charset="0"/>
                <a:cs typeface="Arial" panose="020B0604020202020204" pitchFamily="34" charset="0"/>
              </a:defRPr>
            </a:lvl3pPr>
            <a:lvl4pPr marL="1673020" indent="-239003">
              <a:defRPr>
                <a:solidFill>
                  <a:schemeClr val="tx1"/>
                </a:solidFill>
                <a:latin typeface="Tahoma" panose="020B0604030504040204" pitchFamily="34" charset="0"/>
                <a:cs typeface="Arial" panose="020B0604020202020204" pitchFamily="34" charset="0"/>
              </a:defRPr>
            </a:lvl4pPr>
            <a:lvl5pPr marL="2151025" indent="-239003">
              <a:defRPr>
                <a:solidFill>
                  <a:schemeClr val="tx1"/>
                </a:solidFill>
                <a:latin typeface="Tahoma" panose="020B0604030504040204" pitchFamily="34" charset="0"/>
                <a:cs typeface="Arial" panose="020B0604020202020204" pitchFamily="34" charset="0"/>
              </a:defRPr>
            </a:lvl5pPr>
            <a:lvl6pPr marL="2629031"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07036"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585041"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063047"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60139B17-21E6-49CA-AEA2-48DBC1A0EEB3}" type="slidenum">
              <a:rPr lang="en-US" altLang="en-US" smtClean="0">
                <a:latin typeface="Arial" panose="020B0604020202020204" pitchFamily="34" charset="0"/>
              </a:rPr>
              <a:pPr/>
              <a:t>47</a:t>
            </a:fld>
            <a:endParaRPr lang="en-US" altLang="en-US">
              <a:latin typeface="Arial" panose="020B0604020202020204" pitchFamily="34" charset="0"/>
            </a:endParaRPr>
          </a:p>
        </p:txBody>
      </p:sp>
    </p:spTree>
    <p:extLst>
      <p:ext uri="{BB962C8B-B14F-4D97-AF65-F5344CB8AC3E}">
        <p14:creationId xmlns:p14="http://schemas.microsoft.com/office/powerpoint/2010/main" val="60239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10959-8B78-483C-8E7A-FDD92C0D045A}" type="slidenum">
              <a:rPr lang="en-US" smtClean="0"/>
              <a:t>48</a:t>
            </a:fld>
            <a:endParaRPr lang="en-US"/>
          </a:p>
        </p:txBody>
      </p:sp>
    </p:spTree>
    <p:extLst>
      <p:ext uri="{BB962C8B-B14F-4D97-AF65-F5344CB8AC3E}">
        <p14:creationId xmlns:p14="http://schemas.microsoft.com/office/powerpoint/2010/main" val="37543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endParaRPr lang="en-US" altLang="en-US"/>
          </a:p>
        </p:txBody>
      </p:sp>
      <p:sp>
        <p:nvSpPr>
          <p:cNvPr id="56324"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59666" indent="-292179">
              <a:defRPr>
                <a:solidFill>
                  <a:schemeClr val="tx1"/>
                </a:solidFill>
                <a:latin typeface="Tahoma" panose="020B0604030504040204" pitchFamily="34" charset="0"/>
                <a:cs typeface="Arial" panose="020B0604020202020204" pitchFamily="34" charset="0"/>
              </a:defRPr>
            </a:lvl2pPr>
            <a:lvl3pPr marL="1168718" indent="-233744">
              <a:defRPr>
                <a:solidFill>
                  <a:schemeClr val="tx1"/>
                </a:solidFill>
                <a:latin typeface="Tahoma" panose="020B0604030504040204" pitchFamily="34" charset="0"/>
                <a:cs typeface="Arial" panose="020B0604020202020204" pitchFamily="34" charset="0"/>
              </a:defRPr>
            </a:lvl3pPr>
            <a:lvl4pPr marL="1636205" indent="-233744">
              <a:defRPr>
                <a:solidFill>
                  <a:schemeClr val="tx1"/>
                </a:solidFill>
                <a:latin typeface="Tahoma" panose="020B0604030504040204" pitchFamily="34" charset="0"/>
                <a:cs typeface="Arial" panose="020B0604020202020204" pitchFamily="34" charset="0"/>
              </a:defRPr>
            </a:lvl4pPr>
            <a:lvl5pPr marL="2103692" indent="-233744">
              <a:defRPr>
                <a:solidFill>
                  <a:schemeClr val="tx1"/>
                </a:solidFill>
                <a:latin typeface="Tahoma" panose="020B0604030504040204" pitchFamily="34" charset="0"/>
                <a:cs typeface="Arial" panose="020B0604020202020204" pitchFamily="34" charset="0"/>
              </a:defRPr>
            </a:lvl5pPr>
            <a:lvl6pPr marL="2571179"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038666"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506153"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973640"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4B6492A0-E2BA-4847-ACC4-04347AE6C35A}" type="slidenum">
              <a:rPr lang="en-US" altLang="en-US" smtClean="0">
                <a:latin typeface="Arial" panose="020B0604020202020204" pitchFamily="34" charset="0"/>
              </a:rPr>
              <a:pPr/>
              <a:t>49</a:t>
            </a:fld>
            <a:endParaRPr lang="en-US" altLang="en-US">
              <a:latin typeface="Arial" panose="020B0604020202020204" pitchFamily="34" charset="0"/>
            </a:endParaRPr>
          </a:p>
        </p:txBody>
      </p:sp>
    </p:spTree>
    <p:extLst>
      <p:ext uri="{BB962C8B-B14F-4D97-AF65-F5344CB8AC3E}">
        <p14:creationId xmlns:p14="http://schemas.microsoft.com/office/powerpoint/2010/main" val="1661727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59666" indent="-292179">
              <a:defRPr>
                <a:solidFill>
                  <a:schemeClr val="tx1"/>
                </a:solidFill>
                <a:latin typeface="Tahoma" panose="020B0604030504040204" pitchFamily="34" charset="0"/>
                <a:cs typeface="Arial" panose="020B0604020202020204" pitchFamily="34" charset="0"/>
              </a:defRPr>
            </a:lvl2pPr>
            <a:lvl3pPr marL="1168718" indent="-233744">
              <a:defRPr>
                <a:solidFill>
                  <a:schemeClr val="tx1"/>
                </a:solidFill>
                <a:latin typeface="Tahoma" panose="020B0604030504040204" pitchFamily="34" charset="0"/>
                <a:cs typeface="Arial" panose="020B0604020202020204" pitchFamily="34" charset="0"/>
              </a:defRPr>
            </a:lvl3pPr>
            <a:lvl4pPr marL="1636205" indent="-233744">
              <a:defRPr>
                <a:solidFill>
                  <a:schemeClr val="tx1"/>
                </a:solidFill>
                <a:latin typeface="Tahoma" panose="020B0604030504040204" pitchFamily="34" charset="0"/>
                <a:cs typeface="Arial" panose="020B0604020202020204" pitchFamily="34" charset="0"/>
              </a:defRPr>
            </a:lvl4pPr>
            <a:lvl5pPr marL="2103692" indent="-233744">
              <a:defRPr>
                <a:solidFill>
                  <a:schemeClr val="tx1"/>
                </a:solidFill>
                <a:latin typeface="Tahoma" panose="020B0604030504040204" pitchFamily="34" charset="0"/>
                <a:cs typeface="Arial" panose="020B0604020202020204" pitchFamily="34" charset="0"/>
              </a:defRPr>
            </a:lvl5pPr>
            <a:lvl6pPr marL="2571179"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038666"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506153"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973640"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099D2AAA-9A28-4F2A-A3C9-448C64A362A7}" type="slidenum">
              <a:rPr lang="en-US" altLang="en-US" smtClean="0">
                <a:latin typeface="Arial" panose="020B0604020202020204" pitchFamily="34" charset="0"/>
              </a:rPr>
              <a:pPr/>
              <a:t>50</a:t>
            </a:fld>
            <a:endParaRPr lang="en-US" altLang="en-US">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sz="1800"/>
          </a:p>
        </p:txBody>
      </p:sp>
    </p:spTree>
    <p:extLst>
      <p:ext uri="{BB962C8B-B14F-4D97-AF65-F5344CB8AC3E}">
        <p14:creationId xmlns:p14="http://schemas.microsoft.com/office/powerpoint/2010/main" val="316966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en-US" altLang="en-US"/>
          </a:p>
        </p:txBody>
      </p:sp>
      <p:sp>
        <p:nvSpPr>
          <p:cNvPr id="60420"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59666" indent="-292179">
              <a:defRPr>
                <a:solidFill>
                  <a:schemeClr val="tx1"/>
                </a:solidFill>
                <a:latin typeface="Tahoma" panose="020B0604030504040204" pitchFamily="34" charset="0"/>
                <a:cs typeface="Arial" panose="020B0604020202020204" pitchFamily="34" charset="0"/>
              </a:defRPr>
            </a:lvl2pPr>
            <a:lvl3pPr marL="1168718" indent="-233744">
              <a:defRPr>
                <a:solidFill>
                  <a:schemeClr val="tx1"/>
                </a:solidFill>
                <a:latin typeface="Tahoma" panose="020B0604030504040204" pitchFamily="34" charset="0"/>
                <a:cs typeface="Arial" panose="020B0604020202020204" pitchFamily="34" charset="0"/>
              </a:defRPr>
            </a:lvl3pPr>
            <a:lvl4pPr marL="1636205" indent="-233744">
              <a:defRPr>
                <a:solidFill>
                  <a:schemeClr val="tx1"/>
                </a:solidFill>
                <a:latin typeface="Tahoma" panose="020B0604030504040204" pitchFamily="34" charset="0"/>
                <a:cs typeface="Arial" panose="020B0604020202020204" pitchFamily="34" charset="0"/>
              </a:defRPr>
            </a:lvl4pPr>
            <a:lvl5pPr marL="2103692" indent="-233744">
              <a:defRPr>
                <a:solidFill>
                  <a:schemeClr val="tx1"/>
                </a:solidFill>
                <a:latin typeface="Tahoma" panose="020B0604030504040204" pitchFamily="34" charset="0"/>
                <a:cs typeface="Arial" panose="020B0604020202020204" pitchFamily="34" charset="0"/>
              </a:defRPr>
            </a:lvl5pPr>
            <a:lvl6pPr marL="2571179"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038666"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506153"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973640" indent="-23374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9CE06EB-31EA-4182-8197-8D7B81E52A6C}" type="slidenum">
              <a:rPr lang="en-US" altLang="en-US" smtClean="0">
                <a:latin typeface="Arial" panose="020B0604020202020204" pitchFamily="34" charset="0"/>
              </a:rPr>
              <a:pPr/>
              <a:t>51</a:t>
            </a:fld>
            <a:endParaRPr lang="en-US" altLang="en-US">
              <a:latin typeface="Arial" panose="020B0604020202020204" pitchFamily="34" charset="0"/>
            </a:endParaRPr>
          </a:p>
        </p:txBody>
      </p:sp>
    </p:spTree>
    <p:extLst>
      <p:ext uri="{BB962C8B-B14F-4D97-AF65-F5344CB8AC3E}">
        <p14:creationId xmlns:p14="http://schemas.microsoft.com/office/powerpoint/2010/main" val="201609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75899" indent="-298672">
              <a:defRPr>
                <a:solidFill>
                  <a:schemeClr val="tx1"/>
                </a:solidFill>
                <a:latin typeface="Tahoma" panose="020B0604030504040204" pitchFamily="34" charset="0"/>
                <a:cs typeface="Arial" panose="020B0604020202020204" pitchFamily="34" charset="0"/>
              </a:defRPr>
            </a:lvl2pPr>
            <a:lvl3pPr marL="1194689" indent="-238614">
              <a:defRPr>
                <a:solidFill>
                  <a:schemeClr val="tx1"/>
                </a:solidFill>
                <a:latin typeface="Tahoma" panose="020B0604030504040204" pitchFamily="34" charset="0"/>
                <a:cs typeface="Arial" panose="020B0604020202020204" pitchFamily="34" charset="0"/>
              </a:defRPr>
            </a:lvl3pPr>
            <a:lvl4pPr marL="1671915" indent="-238614">
              <a:defRPr>
                <a:solidFill>
                  <a:schemeClr val="tx1"/>
                </a:solidFill>
                <a:latin typeface="Tahoma" panose="020B0604030504040204" pitchFamily="34" charset="0"/>
                <a:cs typeface="Arial" panose="020B0604020202020204" pitchFamily="34" charset="0"/>
              </a:defRPr>
            </a:lvl4pPr>
            <a:lvl5pPr marL="2150765" indent="-238614">
              <a:defRPr>
                <a:solidFill>
                  <a:schemeClr val="tx1"/>
                </a:solidFill>
                <a:latin typeface="Tahoma" panose="020B0604030504040204" pitchFamily="34" charset="0"/>
                <a:cs typeface="Arial" panose="020B0604020202020204" pitchFamily="34" charset="0"/>
              </a:defRPr>
            </a:lvl5pPr>
            <a:lvl6pPr marL="2618252" indent="-23861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085739" indent="-23861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553226" indent="-23861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020713" indent="-238614"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8A08E117-4B6C-4D48-A6AD-E953D95CB423}" type="slidenum">
              <a:rPr lang="en-US" altLang="en-US" smtClean="0">
                <a:latin typeface="Arial" panose="020B0604020202020204" pitchFamily="34" charset="0"/>
              </a:rPr>
              <a:pPr/>
              <a:t>53</a:t>
            </a:fld>
            <a:endParaRPr lang="en-US" altLang="en-US">
              <a:latin typeface="Arial" panose="020B0604020202020204" pitchFamily="34" charset="0"/>
            </a:endParaRPr>
          </a:p>
        </p:txBody>
      </p:sp>
      <p:sp>
        <p:nvSpPr>
          <p:cNvPr id="72707" name="Rectangle 2"/>
          <p:cNvSpPr>
            <a:spLocks noGrp="1" noRot="1" noChangeAspect="1" noChangeArrowheads="1" noTextEdit="1"/>
          </p:cNvSpPr>
          <p:nvPr>
            <p:ph type="sldImg"/>
          </p:nvPr>
        </p:nvSpPr>
        <p:spPr>
          <a:xfrm>
            <a:off x="1260475" y="709613"/>
            <a:ext cx="4738688" cy="3554412"/>
          </a:xfrm>
          <a:ln/>
        </p:spPr>
      </p:sp>
      <p:sp>
        <p:nvSpPr>
          <p:cNvPr id="72708" name="Rectangle 3"/>
          <p:cNvSpPr>
            <a:spLocks noGrp="1" noChangeArrowheads="1"/>
          </p:cNvSpPr>
          <p:nvPr>
            <p:ph type="body" idx="1"/>
          </p:nvPr>
        </p:nvSpPr>
        <p:spPr>
          <a:xfrm>
            <a:off x="1048194" y="4423439"/>
            <a:ext cx="5319336" cy="4265054"/>
          </a:xfrm>
          <a:noFill/>
        </p:spPr>
        <p:txBody>
          <a:bodyPr/>
          <a:lstStyle/>
          <a:p>
            <a:pPr eaLnBrk="1" hangingPunct="1"/>
            <a:endParaRPr lang="en-US" altLang="en-US" sz="1600"/>
          </a:p>
        </p:txBody>
      </p:sp>
    </p:spTree>
    <p:extLst>
      <p:ext uri="{BB962C8B-B14F-4D97-AF65-F5344CB8AC3E}">
        <p14:creationId xmlns:p14="http://schemas.microsoft.com/office/powerpoint/2010/main" val="1704056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US" altLang="en-US"/>
          </a:p>
        </p:txBody>
      </p:sp>
      <p:sp>
        <p:nvSpPr>
          <p:cNvPr id="68612"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76758" indent="-298753">
              <a:defRPr>
                <a:solidFill>
                  <a:schemeClr val="tx1"/>
                </a:solidFill>
                <a:latin typeface="Tahoma" panose="020B0604030504040204" pitchFamily="34" charset="0"/>
                <a:cs typeface="Arial" panose="020B0604020202020204" pitchFamily="34" charset="0"/>
              </a:defRPr>
            </a:lvl2pPr>
            <a:lvl3pPr marL="1195014" indent="-239003">
              <a:defRPr>
                <a:solidFill>
                  <a:schemeClr val="tx1"/>
                </a:solidFill>
                <a:latin typeface="Tahoma" panose="020B0604030504040204" pitchFamily="34" charset="0"/>
                <a:cs typeface="Arial" panose="020B0604020202020204" pitchFamily="34" charset="0"/>
              </a:defRPr>
            </a:lvl3pPr>
            <a:lvl4pPr marL="1673020" indent="-239003">
              <a:defRPr>
                <a:solidFill>
                  <a:schemeClr val="tx1"/>
                </a:solidFill>
                <a:latin typeface="Tahoma" panose="020B0604030504040204" pitchFamily="34" charset="0"/>
                <a:cs typeface="Arial" panose="020B0604020202020204" pitchFamily="34" charset="0"/>
              </a:defRPr>
            </a:lvl4pPr>
            <a:lvl5pPr marL="2151025" indent="-239003">
              <a:defRPr>
                <a:solidFill>
                  <a:schemeClr val="tx1"/>
                </a:solidFill>
                <a:latin typeface="Tahoma" panose="020B0604030504040204" pitchFamily="34" charset="0"/>
                <a:cs typeface="Arial" panose="020B0604020202020204" pitchFamily="34" charset="0"/>
              </a:defRPr>
            </a:lvl5pPr>
            <a:lvl6pPr marL="2629031"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3107036"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585041"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4063047" indent="-23900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05ED6953-EFA3-4D0A-A6F4-D846E7D8F6E0}" type="slidenum">
              <a:rPr lang="en-US" altLang="en-US" smtClean="0">
                <a:latin typeface="Arial" panose="020B0604020202020204" pitchFamily="34" charset="0"/>
              </a:rPr>
              <a:pPr/>
              <a:t>54</a:t>
            </a:fld>
            <a:endParaRPr lang="en-US" altLang="en-US">
              <a:latin typeface="Arial" panose="020B0604020202020204" pitchFamily="34" charset="0"/>
            </a:endParaRPr>
          </a:p>
        </p:txBody>
      </p:sp>
    </p:spTree>
    <p:extLst>
      <p:ext uri="{BB962C8B-B14F-4D97-AF65-F5344CB8AC3E}">
        <p14:creationId xmlns:p14="http://schemas.microsoft.com/office/powerpoint/2010/main" val="3516710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90551F-2B7B-4436-A5C0-8CDD5C1A3172}" type="slidenum">
              <a:rPr lang="en-US" smtClean="0"/>
              <a:t>55</a:t>
            </a:fld>
            <a:endParaRPr lang="en-US"/>
          </a:p>
        </p:txBody>
      </p:sp>
    </p:spTree>
    <p:extLst>
      <p:ext uri="{BB962C8B-B14F-4D97-AF65-F5344CB8AC3E}">
        <p14:creationId xmlns:p14="http://schemas.microsoft.com/office/powerpoint/2010/main" val="3584765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p:spPr>
        <p:txBody>
          <a:bodyPr/>
          <a:lstStyle/>
          <a:p>
            <a:endParaRPr lang="en-US" altLang="en-US"/>
          </a:p>
        </p:txBody>
      </p:sp>
      <p:sp>
        <p:nvSpPr>
          <p:cNvPr id="207876" name="Slide Number Placeholder 3"/>
          <p:cNvSpPr>
            <a:spLocks noGrp="1"/>
          </p:cNvSpPr>
          <p:nvPr>
            <p:ph type="sldNum" sz="quarter" idx="4294967295"/>
          </p:nvPr>
        </p:nvSpPr>
        <p:spPr bwMode="auto">
          <a:xfrm>
            <a:off x="4109506" y="9002029"/>
            <a:ext cx="3142947" cy="4751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5899" indent="-298672">
              <a:defRPr>
                <a:solidFill>
                  <a:schemeClr val="tx1"/>
                </a:solidFill>
                <a:latin typeface="Arial" panose="020B0604020202020204" pitchFamily="34" charset="0"/>
              </a:defRPr>
            </a:lvl2pPr>
            <a:lvl3pPr marL="1194689" indent="-238614">
              <a:defRPr>
                <a:solidFill>
                  <a:schemeClr val="tx1"/>
                </a:solidFill>
                <a:latin typeface="Arial" panose="020B0604020202020204" pitchFamily="34" charset="0"/>
              </a:defRPr>
            </a:lvl3pPr>
            <a:lvl4pPr marL="1671915" indent="-238614">
              <a:defRPr>
                <a:solidFill>
                  <a:schemeClr val="tx1"/>
                </a:solidFill>
                <a:latin typeface="Arial" panose="020B0604020202020204" pitchFamily="34" charset="0"/>
              </a:defRPr>
            </a:lvl4pPr>
            <a:lvl5pPr marL="2150765" indent="-238614">
              <a:defRPr>
                <a:solidFill>
                  <a:schemeClr val="tx1"/>
                </a:solidFill>
                <a:latin typeface="Arial" panose="020B0604020202020204" pitchFamily="34" charset="0"/>
              </a:defRPr>
            </a:lvl5pPr>
            <a:lvl6pPr marL="2618252" indent="-238614" eaLnBrk="0" fontAlgn="base" hangingPunct="0">
              <a:spcBef>
                <a:spcPct val="0"/>
              </a:spcBef>
              <a:spcAft>
                <a:spcPct val="0"/>
              </a:spcAft>
              <a:defRPr>
                <a:solidFill>
                  <a:schemeClr val="tx1"/>
                </a:solidFill>
                <a:latin typeface="Arial" panose="020B0604020202020204" pitchFamily="34" charset="0"/>
              </a:defRPr>
            </a:lvl6pPr>
            <a:lvl7pPr marL="3085739" indent="-238614" eaLnBrk="0" fontAlgn="base" hangingPunct="0">
              <a:spcBef>
                <a:spcPct val="0"/>
              </a:spcBef>
              <a:spcAft>
                <a:spcPct val="0"/>
              </a:spcAft>
              <a:defRPr>
                <a:solidFill>
                  <a:schemeClr val="tx1"/>
                </a:solidFill>
                <a:latin typeface="Arial" panose="020B0604020202020204" pitchFamily="34" charset="0"/>
              </a:defRPr>
            </a:lvl7pPr>
            <a:lvl8pPr marL="3553226" indent="-238614" eaLnBrk="0" fontAlgn="base" hangingPunct="0">
              <a:spcBef>
                <a:spcPct val="0"/>
              </a:spcBef>
              <a:spcAft>
                <a:spcPct val="0"/>
              </a:spcAft>
              <a:defRPr>
                <a:solidFill>
                  <a:schemeClr val="tx1"/>
                </a:solidFill>
                <a:latin typeface="Arial" panose="020B0604020202020204" pitchFamily="34" charset="0"/>
              </a:defRPr>
            </a:lvl8pPr>
            <a:lvl9pPr marL="4020713" indent="-238614" eaLnBrk="0" fontAlgn="base" hangingPunct="0">
              <a:spcBef>
                <a:spcPct val="0"/>
              </a:spcBef>
              <a:spcAft>
                <a:spcPct val="0"/>
              </a:spcAft>
              <a:defRPr>
                <a:solidFill>
                  <a:schemeClr val="tx1"/>
                </a:solidFill>
                <a:latin typeface="Arial" panose="020B0604020202020204" pitchFamily="34" charset="0"/>
              </a:defRPr>
            </a:lvl9pPr>
          </a:lstStyle>
          <a:p>
            <a:fld id="{6EB27630-3679-48FC-9F93-6381D1409DA5}" type="slidenum">
              <a:rPr lang="en-US" altLang="en-US">
                <a:cs typeface="Arial" panose="020B0604020202020204" pitchFamily="34" charset="0"/>
              </a:rPr>
              <a:pPr/>
              <a:t>57</a:t>
            </a:fld>
            <a:endParaRPr lang="en-US" altLang="en-US">
              <a:cs typeface="Arial" panose="020B0604020202020204" pitchFamily="34" charset="0"/>
            </a:endParaRPr>
          </a:p>
        </p:txBody>
      </p:sp>
    </p:spTree>
    <p:extLst>
      <p:ext uri="{BB962C8B-B14F-4D97-AF65-F5344CB8AC3E}">
        <p14:creationId xmlns:p14="http://schemas.microsoft.com/office/powerpoint/2010/main" val="3767028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2ABB6-44DE-4DD1-ACD1-2345C641593A}" type="slidenum">
              <a:rPr lang="en-US" smtClean="0"/>
              <a:t>70</a:t>
            </a:fld>
            <a:endParaRPr lang="en-US"/>
          </a:p>
        </p:txBody>
      </p:sp>
    </p:spTree>
    <p:extLst>
      <p:ext uri="{BB962C8B-B14F-4D97-AF65-F5344CB8AC3E}">
        <p14:creationId xmlns:p14="http://schemas.microsoft.com/office/powerpoint/2010/main" val="105676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One of the big questions that health and safety professionals face when sampling ANY air contaminant is HOW MANY SAMPLES to take to adequately assess exposures.   OSHA provides some guidance on this in the silica standard:</a:t>
            </a:r>
          </a:p>
          <a:p>
            <a:endParaRPr lang="en-US" sz="1600" dirty="0"/>
          </a:p>
          <a:p>
            <a:r>
              <a:rPr lang="en-US" sz="1600" dirty="0"/>
              <a:t>-OSHA says to collect one or more samples that reflect each shift, each job classification, and each work area.</a:t>
            </a:r>
          </a:p>
          <a:p>
            <a:endParaRPr lang="en-US" sz="1600" dirty="0"/>
          </a:p>
          <a:p>
            <a:r>
              <a:rPr lang="en-US" sz="1600" dirty="0"/>
              <a:t>-If several employees do the same task, in the same shift, in the same work area, you don’t have to sample every single one.   </a:t>
            </a:r>
          </a:p>
          <a:p>
            <a:r>
              <a:rPr lang="en-US" sz="1600" dirty="0"/>
              <a:t>Simply select the employees with the highest potential exposures as a representative sample.  </a:t>
            </a:r>
          </a:p>
        </p:txBody>
      </p:sp>
      <p:sp>
        <p:nvSpPr>
          <p:cNvPr id="4" name="Slide Number Placeholder 3"/>
          <p:cNvSpPr>
            <a:spLocks noGrp="1"/>
          </p:cNvSpPr>
          <p:nvPr>
            <p:ph type="sldNum" sz="quarter" idx="10"/>
          </p:nvPr>
        </p:nvSpPr>
        <p:spPr/>
        <p:txBody>
          <a:bodyPr/>
          <a:lstStyle/>
          <a:p>
            <a:fld id="{A6CDDF89-80F3-474B-B10C-A591230EEB68}" type="slidenum">
              <a:rPr lang="en-US" smtClean="0"/>
              <a:t>17</a:t>
            </a:fld>
            <a:endParaRPr lang="en-US"/>
          </a:p>
        </p:txBody>
      </p:sp>
    </p:spTree>
    <p:extLst>
      <p:ext uri="{BB962C8B-B14F-4D97-AF65-F5344CB8AC3E}">
        <p14:creationId xmlns:p14="http://schemas.microsoft.com/office/powerpoint/2010/main" val="107862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endParaRPr lang="en-US" altLang="en-US" sz="1600"/>
          </a:p>
        </p:txBody>
      </p:sp>
    </p:spTree>
    <p:extLst>
      <p:ext uri="{BB962C8B-B14F-4D97-AF65-F5344CB8AC3E}">
        <p14:creationId xmlns:p14="http://schemas.microsoft.com/office/powerpoint/2010/main" val="681195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endParaRPr lang="en-US" altLang="en-US" sz="1600"/>
          </a:p>
        </p:txBody>
      </p:sp>
    </p:spTree>
    <p:extLst>
      <p:ext uri="{BB962C8B-B14F-4D97-AF65-F5344CB8AC3E}">
        <p14:creationId xmlns:p14="http://schemas.microsoft.com/office/powerpoint/2010/main" val="326981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533084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xfrm>
            <a:off x="704850" y="4479925"/>
            <a:ext cx="5800725" cy="4305300"/>
          </a:xfrm>
          <a:noFill/>
        </p:spPr>
        <p:txBody>
          <a:bodyPr/>
          <a:lstStyle/>
          <a:p>
            <a:endParaRPr lang="en-US" altLang="en-US" sz="1800"/>
          </a:p>
        </p:txBody>
      </p:sp>
    </p:spTree>
    <p:extLst>
      <p:ext uri="{BB962C8B-B14F-4D97-AF65-F5344CB8AC3E}">
        <p14:creationId xmlns:p14="http://schemas.microsoft.com/office/powerpoint/2010/main" val="2672504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altLang="en-US"/>
          </a:p>
        </p:txBody>
      </p:sp>
    </p:spTree>
    <p:extLst>
      <p:ext uri="{BB962C8B-B14F-4D97-AF65-F5344CB8AC3E}">
        <p14:creationId xmlns:p14="http://schemas.microsoft.com/office/powerpoint/2010/main" val="400585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694071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lstStyle>
            <a:lvl1pPr algn="l">
              <a:defRPr b="1">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581400"/>
            <a:ext cx="6400800" cy="1752600"/>
          </a:xfrm>
        </p:spPr>
        <p:txBody>
          <a:bodyPr/>
          <a:lstStyle>
            <a:lvl1pPr marL="0" indent="0" algn="l">
              <a:buNone/>
              <a:defRPr>
                <a:solidFill>
                  <a:srgbClr val="414A87"/>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1" name="Rectangle 10"/>
          <p:cNvSpPr/>
          <p:nvPr userDrawn="1"/>
        </p:nvSpPr>
        <p:spPr>
          <a:xfrm>
            <a:off x="5719023" y="0"/>
            <a:ext cx="3424977" cy="369332"/>
          </a:xfrm>
          <a:prstGeom prst="rect">
            <a:avLst/>
          </a:prstGeom>
        </p:spPr>
        <p:txBody>
          <a:bodyPr wrap="none">
            <a:spAutoFit/>
          </a:bodyPr>
          <a:lstStyle/>
          <a:p>
            <a:r>
              <a:rPr lang="en-US" b="1" dirty="0">
                <a:solidFill>
                  <a:srgbClr val="414A87"/>
                </a:solidFill>
                <a:latin typeface="Arial" panose="020B0604020202020204" pitchFamily="34" charset="0"/>
                <a:cs typeface="Arial" panose="020B0604020202020204" pitchFamily="34" charset="0"/>
              </a:rPr>
              <a:t>SCIENCE. SERVING PEOPLE.</a:t>
            </a:r>
          </a:p>
        </p:txBody>
      </p:sp>
      <p:pic>
        <p:nvPicPr>
          <p:cNvPr id="3074" name="Picture 2" descr="C:\Users\User\Desktop\Wave3.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760787"/>
            <a:ext cx="9144000" cy="3097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User\Desktop\Wave4.jpg"/>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590800" cy="139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25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pic>
        <p:nvPicPr>
          <p:cNvPr id="7" name="Picture 2" descr="C:\Users\User\Desktop\Wave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08513"/>
            <a:ext cx="2803525" cy="22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291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pic>
        <p:nvPicPr>
          <p:cNvPr id="7" name="Picture 2" descr="C:\Users\User\Desktop\Wave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08513"/>
            <a:ext cx="2803525" cy="22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664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838201" y="2362202"/>
            <a:ext cx="3778955"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2623" y="2362202"/>
            <a:ext cx="3778955"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p:cNvSpPr>
            <a:spLocks noGrp="1" noChangeArrowheads="1"/>
          </p:cNvSpPr>
          <p:nvPr>
            <p:ph type="sldNum" sz="quarter" idx="12"/>
          </p:nvPr>
        </p:nvSpPr>
        <p:spPr>
          <a:ln/>
        </p:spPr>
        <p:txBody>
          <a:bodyPr/>
          <a:lstStyle>
            <a:lvl1pPr>
              <a:defRPr/>
            </a:lvl1pPr>
          </a:lstStyle>
          <a:p>
            <a:pPr>
              <a:defRPr/>
            </a:pPr>
            <a:fld id="{3CBDB3F0-E92F-463B-A6D8-674BB1C71CB4}" type="slidenum">
              <a:rPr lang="en-US" altLang="en-US"/>
              <a:pPr>
                <a:defRPr/>
              </a:pPr>
              <a:t>‹#›</a:t>
            </a:fld>
            <a:endParaRPr lang="en-US" altLang="en-US"/>
          </a:p>
        </p:txBody>
      </p:sp>
    </p:spTree>
    <p:extLst>
      <p:ext uri="{BB962C8B-B14F-4D97-AF65-F5344CB8AC3E}">
        <p14:creationId xmlns:p14="http://schemas.microsoft.com/office/powerpoint/2010/main" val="41935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3"/>
          <p:cNvSpPr>
            <a:spLocks noGrp="1" noChangeArrowheads="1"/>
          </p:cNvSpPr>
          <p:nvPr>
            <p:ph type="sldNum" sz="quarter" idx="12"/>
          </p:nvPr>
        </p:nvSpPr>
        <p:spPr>
          <a:ln/>
        </p:spPr>
        <p:txBody>
          <a:bodyPr/>
          <a:lstStyle>
            <a:lvl1pPr>
              <a:defRPr/>
            </a:lvl1pPr>
          </a:lstStyle>
          <a:p>
            <a:pPr>
              <a:defRPr/>
            </a:pPr>
            <a:fld id="{358E594C-2A94-4F8F-9047-763CE9BDC19B}" type="slidenum">
              <a:rPr lang="en-US" altLang="en-US"/>
              <a:pPr>
                <a:defRPr/>
              </a:pPr>
              <a:t>‹#›</a:t>
            </a:fld>
            <a:endParaRPr lang="en-US" altLang="en-US"/>
          </a:p>
        </p:txBody>
      </p:sp>
    </p:spTree>
    <p:extLst>
      <p:ext uri="{BB962C8B-B14F-4D97-AF65-F5344CB8AC3E}">
        <p14:creationId xmlns:p14="http://schemas.microsoft.com/office/powerpoint/2010/main" val="383662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p>
            <a:endParaRPr lang="en-GB" dirty="0"/>
          </a:p>
        </p:txBody>
      </p:sp>
      <p:pic>
        <p:nvPicPr>
          <p:cNvPr id="3076"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64475" y="6192748"/>
            <a:ext cx="1127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5719023" y="0"/>
            <a:ext cx="3424977" cy="369332"/>
          </a:xfrm>
          <a:prstGeom prst="rect">
            <a:avLst/>
          </a:prstGeom>
        </p:spPr>
        <p:txBody>
          <a:bodyPr wrap="none">
            <a:spAutoFit/>
          </a:bodyPr>
          <a:lstStyle/>
          <a:p>
            <a:r>
              <a:rPr lang="en-US" b="1" dirty="0">
                <a:solidFill>
                  <a:srgbClr val="48A0BA"/>
                </a:solidFill>
                <a:latin typeface="Arial" panose="020B0604020202020204" pitchFamily="34" charset="0"/>
                <a:cs typeface="Arial" panose="020B0604020202020204" pitchFamily="34" charset="0"/>
              </a:rPr>
              <a:t>SCIENCE. SERVING PEOPLE.</a:t>
            </a:r>
          </a:p>
        </p:txBody>
      </p:sp>
    </p:spTree>
    <p:extLst>
      <p:ext uri="{BB962C8B-B14F-4D97-AF65-F5344CB8AC3E}">
        <p14:creationId xmlns:p14="http://schemas.microsoft.com/office/powerpoint/2010/main" val="335797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414A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8" name="Rectangle 7"/>
          <p:cNvSpPr/>
          <p:nvPr userDrawn="1"/>
        </p:nvSpPr>
        <p:spPr>
          <a:xfrm>
            <a:off x="5719023" y="0"/>
            <a:ext cx="3424977" cy="369332"/>
          </a:xfrm>
          <a:prstGeom prst="rect">
            <a:avLst/>
          </a:prstGeom>
        </p:spPr>
        <p:txBody>
          <a:bodyPr wrap="none">
            <a:spAutoFit/>
          </a:bodyPr>
          <a:lstStyle/>
          <a:p>
            <a:r>
              <a:rPr lang="en-US" b="1" dirty="0">
                <a:solidFill>
                  <a:srgbClr val="48A0BA"/>
                </a:solidFill>
                <a:latin typeface="Arial" panose="020B0604020202020204" pitchFamily="34" charset="0"/>
                <a:cs typeface="Arial" panose="020B0604020202020204" pitchFamily="34" charset="0"/>
              </a:rPr>
              <a:t>SCIENCE. SERVING PEOPLE.</a:t>
            </a:r>
          </a:p>
        </p:txBody>
      </p:sp>
      <p:pic>
        <p:nvPicPr>
          <p:cNvPr id="2050" name="Picture 2" descr="C:\Users\User\Desktop\Wave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08513"/>
            <a:ext cx="2803525" cy="22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3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64475" y="6192748"/>
            <a:ext cx="1127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5719023" y="0"/>
            <a:ext cx="3424977" cy="369332"/>
          </a:xfrm>
          <a:prstGeom prst="rect">
            <a:avLst/>
          </a:prstGeom>
        </p:spPr>
        <p:txBody>
          <a:bodyPr wrap="none">
            <a:spAutoFit/>
          </a:bodyPr>
          <a:lstStyle/>
          <a:p>
            <a:r>
              <a:rPr lang="en-US" b="1" dirty="0">
                <a:solidFill>
                  <a:srgbClr val="48A0BA"/>
                </a:solidFill>
                <a:latin typeface="Arial" panose="020B0604020202020204" pitchFamily="34" charset="0"/>
                <a:cs typeface="Arial" panose="020B0604020202020204" pitchFamily="34" charset="0"/>
              </a:rPr>
              <a:t>SCIENCE. SERVING PEOPLE.</a:t>
            </a:r>
          </a:p>
        </p:txBody>
      </p:sp>
    </p:spTree>
    <p:extLst>
      <p:ext uri="{BB962C8B-B14F-4D97-AF65-F5344CB8AC3E}">
        <p14:creationId xmlns:p14="http://schemas.microsoft.com/office/powerpoint/2010/main" val="39601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p>
            <a:endParaRPr lang="en-GB" dirty="0"/>
          </a:p>
        </p:txBody>
      </p:sp>
      <p:pic>
        <p:nvPicPr>
          <p:cNvPr id="13"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64475" y="6192748"/>
            <a:ext cx="1127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5719023" y="0"/>
            <a:ext cx="3424977" cy="369332"/>
          </a:xfrm>
          <a:prstGeom prst="rect">
            <a:avLst/>
          </a:prstGeom>
        </p:spPr>
        <p:txBody>
          <a:bodyPr wrap="none">
            <a:spAutoFit/>
          </a:bodyPr>
          <a:lstStyle/>
          <a:p>
            <a:r>
              <a:rPr lang="en-US" b="1" dirty="0">
                <a:solidFill>
                  <a:srgbClr val="48A0BA"/>
                </a:solidFill>
                <a:latin typeface="Arial" panose="020B0604020202020204" pitchFamily="34" charset="0"/>
                <a:cs typeface="Arial" panose="020B0604020202020204" pitchFamily="34" charset="0"/>
              </a:rPr>
              <a:t>SCIENCE. SERVING PEOPLE.</a:t>
            </a:r>
          </a:p>
        </p:txBody>
      </p:sp>
    </p:spTree>
    <p:extLst>
      <p:ext uri="{BB962C8B-B14F-4D97-AF65-F5344CB8AC3E}">
        <p14:creationId xmlns:p14="http://schemas.microsoft.com/office/powerpoint/2010/main" val="202429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4" name="Footer Placeholder 3"/>
          <p:cNvSpPr>
            <a:spLocks noGrp="1"/>
          </p:cNvSpPr>
          <p:nvPr>
            <p:ph type="ftr" sz="quarter" idx="11"/>
          </p:nvPr>
        </p:nvSpPr>
        <p:spPr/>
        <p:txBody>
          <a:bodyPr/>
          <a:lstStyle/>
          <a:p>
            <a:endParaRPr lang="en-GB" dirty="0"/>
          </a:p>
        </p:txBody>
      </p:sp>
      <p:sp>
        <p:nvSpPr>
          <p:cNvPr id="7" name="Rectangle 6"/>
          <p:cNvSpPr/>
          <p:nvPr userDrawn="1"/>
        </p:nvSpPr>
        <p:spPr>
          <a:xfrm>
            <a:off x="5719023" y="0"/>
            <a:ext cx="3424977" cy="369332"/>
          </a:xfrm>
          <a:prstGeom prst="rect">
            <a:avLst/>
          </a:prstGeom>
        </p:spPr>
        <p:txBody>
          <a:bodyPr wrap="none">
            <a:spAutoFit/>
          </a:bodyPr>
          <a:lstStyle/>
          <a:p>
            <a:r>
              <a:rPr lang="en-US" b="1" dirty="0">
                <a:solidFill>
                  <a:srgbClr val="48A0BA"/>
                </a:solidFill>
                <a:latin typeface="Arial" panose="020B0604020202020204" pitchFamily="34" charset="0"/>
                <a:cs typeface="Arial" panose="020B0604020202020204" pitchFamily="34" charset="0"/>
              </a:rPr>
              <a:t>SCIENCE. SERVING PEOPLE.</a:t>
            </a:r>
          </a:p>
        </p:txBody>
      </p:sp>
      <p:pic>
        <p:nvPicPr>
          <p:cNvPr id="8" name="Picture 2" descr="C:\Users\User\Desktop\Wave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08513"/>
            <a:ext cx="2803525" cy="22494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User\Desktop\Wave5.jpg"/>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6900" y="5108575"/>
            <a:ext cx="927100" cy="17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88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GB"/>
          </a:p>
        </p:txBody>
      </p:sp>
      <p:sp>
        <p:nvSpPr>
          <p:cNvPr id="6" name="Rectangle 5"/>
          <p:cNvSpPr/>
          <p:nvPr userDrawn="1"/>
        </p:nvSpPr>
        <p:spPr>
          <a:xfrm>
            <a:off x="5719023" y="0"/>
            <a:ext cx="3424977" cy="369332"/>
          </a:xfrm>
          <a:prstGeom prst="rect">
            <a:avLst/>
          </a:prstGeom>
        </p:spPr>
        <p:txBody>
          <a:bodyPr wrap="none">
            <a:spAutoFit/>
          </a:bodyPr>
          <a:lstStyle/>
          <a:p>
            <a:r>
              <a:rPr lang="en-US" b="1" dirty="0">
                <a:solidFill>
                  <a:srgbClr val="48A0BA"/>
                </a:solidFill>
                <a:latin typeface="Arial" panose="020B0604020202020204" pitchFamily="34" charset="0"/>
                <a:cs typeface="Arial" panose="020B0604020202020204" pitchFamily="34" charset="0"/>
              </a:rPr>
              <a:t>SCIENCE. SERVING PEOPLE.</a:t>
            </a:r>
          </a:p>
        </p:txBody>
      </p:sp>
      <p:pic>
        <p:nvPicPr>
          <p:cNvPr id="5" name="Picture 2" descr="C:\Users\User\Desktop\Wave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08513"/>
            <a:ext cx="2803525" cy="2249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Wave5.jpg"/>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6900" y="5108575"/>
            <a:ext cx="927100" cy="17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74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58CFB9-3330-4F60-AB33-BE9CCB0F7D3C}" type="datetimeFigureOut">
              <a:rPr lang="en-GB" smtClean="0"/>
              <a:t>05/08/2020</a:t>
            </a:fld>
            <a:endParaRPr lang="en-GB"/>
          </a:p>
        </p:txBody>
      </p:sp>
      <p:sp>
        <p:nvSpPr>
          <p:cNvPr id="6" name="Footer Placeholder 5"/>
          <p:cNvSpPr>
            <a:spLocks noGrp="1"/>
          </p:cNvSpPr>
          <p:nvPr>
            <p:ph type="ftr" sz="quarter" idx="11"/>
          </p:nvPr>
        </p:nvSpPr>
        <p:spPr/>
        <p:txBody>
          <a:bodyPr/>
          <a:lstStyle/>
          <a:p>
            <a:endParaRPr lang="en-GB"/>
          </a:p>
        </p:txBody>
      </p:sp>
      <p:pic>
        <p:nvPicPr>
          <p:cNvPr id="8" name="Picture 2" descr="C:\Users\User\Desktop\Wave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08513"/>
            <a:ext cx="2803525" cy="22494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User\Desktop\Wave5.jpg"/>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6900" y="5108575"/>
            <a:ext cx="927100" cy="17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76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9" name="Rectangle 8"/>
          <p:cNvSpPr/>
          <p:nvPr userDrawn="1"/>
        </p:nvSpPr>
        <p:spPr>
          <a:xfrm>
            <a:off x="5719023" y="0"/>
            <a:ext cx="3424977" cy="369332"/>
          </a:xfrm>
          <a:prstGeom prst="rect">
            <a:avLst/>
          </a:prstGeom>
        </p:spPr>
        <p:txBody>
          <a:bodyPr wrap="none">
            <a:spAutoFit/>
          </a:bodyPr>
          <a:lstStyle/>
          <a:p>
            <a:r>
              <a:rPr lang="en-US" b="1" dirty="0">
                <a:solidFill>
                  <a:srgbClr val="48A0BA"/>
                </a:solidFill>
                <a:latin typeface="Arial" panose="020B0604020202020204" pitchFamily="34" charset="0"/>
                <a:cs typeface="Arial" panose="020B0604020202020204" pitchFamily="34" charset="0"/>
              </a:rPr>
              <a:t>SCIENCE. SERVING PEOPLE.</a:t>
            </a:r>
          </a:p>
        </p:txBody>
      </p:sp>
      <p:pic>
        <p:nvPicPr>
          <p:cNvPr id="8" name="Picture 2" descr="C:\Users\User\Desktop\Wave2.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08513"/>
            <a:ext cx="2803525" cy="22494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User\Desktop\Wave5.jpg"/>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6900" y="5108575"/>
            <a:ext cx="927100" cy="17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77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rgbClr val="414A87"/>
                </a:solidFill>
                <a:latin typeface="Arial" panose="020B0604020202020204" pitchFamily="34" charset="0"/>
                <a:cs typeface="Arial" panose="020B0604020202020204" pitchFamily="34" charset="0"/>
              </a:defRPr>
            </a:lvl1pPr>
          </a:lstStyle>
          <a:p>
            <a:endParaRPr lang="en-US" dirty="0"/>
          </a:p>
        </p:txBody>
      </p:sp>
      <p:pic>
        <p:nvPicPr>
          <p:cNvPr id="1027" name="Picture 3"/>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6193737"/>
            <a:ext cx="1128712" cy="53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756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414A87"/>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414A8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414A8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414A8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414A8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hyperlink" Target="https://www.osha.gov/Publications/OSHA3902.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tif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tiff"/><Relationship Id="rId2" Type="http://schemas.openxmlformats.org/officeDocument/2006/relationships/image" Target="../media/image27.tif"/><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tif"/><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6.png"/><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9.tif"/></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7.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8.JPG"/><Relationship Id="rId5" Type="http://schemas.openxmlformats.org/officeDocument/2006/relationships/image" Target="../media/image36.png"/><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JPG"/><Relationship Id="rId5" Type="http://schemas.openxmlformats.org/officeDocument/2006/relationships/image" Target="../media/image36.png"/><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2.w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osha.gov/Publications/silica/OSHA_FS-3631.pdf" TargetMode="External"/><Relationship Id="rId13" Type="http://schemas.openxmlformats.org/officeDocument/2006/relationships/image" Target="../media/image12.png"/><Relationship Id="rId3" Type="http://schemas.openxmlformats.org/officeDocument/2006/relationships/hyperlink" Target="https://www.osha.gov/Publications/silica/OSHA_FS-3627.pdf" TargetMode="External"/><Relationship Id="rId7" Type="http://schemas.openxmlformats.org/officeDocument/2006/relationships/hyperlink" Target="https://www.osha.gov/Publications/silica/OSHA_FS-3630.pdf" TargetMode="External"/><Relationship Id="rId12" Type="http://schemas.openxmlformats.org/officeDocument/2006/relationships/hyperlink" Target="https://www.osha.gov/Publications/OSHA3929.pdf" TargetMode="External"/><Relationship Id="rId2" Type="http://schemas.openxmlformats.org/officeDocument/2006/relationships/hyperlink" Target="https://goo.gl/pLhJPa" TargetMode="External"/><Relationship Id="rId1" Type="http://schemas.openxmlformats.org/officeDocument/2006/relationships/slideLayout" Target="../slideLayouts/slideLayout4.xml"/><Relationship Id="rId6" Type="http://schemas.openxmlformats.org/officeDocument/2006/relationships/hyperlink" Target="https://www.osha.gov/Publications/silica/OSHA_FS-3629.pdf" TargetMode="External"/><Relationship Id="rId11" Type="http://schemas.openxmlformats.org/officeDocument/2006/relationships/hyperlink" Target="https://www.osha.gov/Publications/OSHA3928.pdf" TargetMode="External"/><Relationship Id="rId5" Type="http://schemas.openxmlformats.org/officeDocument/2006/relationships/hyperlink" Target="https://www.osha.gov/Publications/OSHA3927.pdf" TargetMode="External"/><Relationship Id="rId10" Type="http://schemas.openxmlformats.org/officeDocument/2006/relationships/hyperlink" Target="https://www.osha.gov/Publications/silica/OSHA_FS-3633.pdf" TargetMode="External"/><Relationship Id="rId4" Type="http://schemas.openxmlformats.org/officeDocument/2006/relationships/hyperlink" Target="https://www.osha.gov/Publications/silica/OSHA_FS-3628.pdf" TargetMode="External"/><Relationship Id="rId9" Type="http://schemas.openxmlformats.org/officeDocument/2006/relationships/hyperlink" Target="https://www.osha.gov/Publications/silica/OSHA_FS-3632.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mailto:skctech@skcinc.com" TargetMode="External"/><Relationship Id="rId2" Type="http://schemas.openxmlformats.org/officeDocument/2006/relationships/hyperlink" Target="http://www.skcinc.com/" TargetMode="Externa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514600"/>
            <a:ext cx="7086600" cy="1234727"/>
          </a:xfrm>
        </p:spPr>
        <p:txBody>
          <a:bodyPr>
            <a:normAutofit fontScale="90000"/>
          </a:bodyPr>
          <a:lstStyle/>
          <a:p>
            <a:pPr algn="ctr"/>
            <a:r>
              <a:rPr lang="en-US" sz="4000" dirty="0"/>
              <a:t>AIR SAMPLING</a:t>
            </a:r>
            <a:br>
              <a:rPr lang="en-US" sz="3800" dirty="0"/>
            </a:br>
            <a:r>
              <a:rPr lang="en-US" sz="3400" dirty="0">
                <a:solidFill>
                  <a:srgbClr val="48A0BA"/>
                </a:solidFill>
              </a:rPr>
              <a:t>TO MEET THE U.S. OSHA FINAL RULE ON RESPIRABLE CRYSTALLINE SILICA</a:t>
            </a:r>
            <a:br>
              <a:rPr lang="en-US" dirty="0">
                <a:solidFill>
                  <a:srgbClr val="00B050"/>
                </a:solidFill>
              </a:rPr>
            </a:br>
            <a:endParaRPr lang="en-US" b="0" dirty="0">
              <a:solidFill>
                <a:srgbClr val="0070C0"/>
              </a:solidFill>
            </a:endParaRPr>
          </a:p>
        </p:txBody>
      </p:sp>
    </p:spTree>
    <p:extLst>
      <p:ext uri="{BB962C8B-B14F-4D97-AF65-F5344CB8AC3E}">
        <p14:creationId xmlns:p14="http://schemas.microsoft.com/office/powerpoint/2010/main" val="3254742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400" cap="all" dirty="0"/>
              <a:t>Exposure control plan</a:t>
            </a:r>
            <a:br>
              <a:rPr lang="en-US" sz="3400" dirty="0"/>
            </a:br>
            <a:r>
              <a:rPr lang="en-US" sz="3100" cap="all" dirty="0">
                <a:solidFill>
                  <a:srgbClr val="48A0BA"/>
                </a:solidFill>
              </a:rPr>
              <a:t>what must be included</a:t>
            </a:r>
            <a:endParaRPr lang="en-US" sz="3100" dirty="0">
              <a:solidFill>
                <a:srgbClr val="48A0BA"/>
              </a:solidFill>
            </a:endParaRPr>
          </a:p>
        </p:txBody>
      </p:sp>
      <p:sp>
        <p:nvSpPr>
          <p:cNvPr id="3" name="Content Placeholder 2"/>
          <p:cNvSpPr>
            <a:spLocks noGrp="1"/>
          </p:cNvSpPr>
          <p:nvPr>
            <p:ph idx="1"/>
          </p:nvPr>
        </p:nvSpPr>
        <p:spPr>
          <a:xfrm>
            <a:off x="533400" y="1828800"/>
            <a:ext cx="8077200" cy="4297363"/>
          </a:xfrm>
        </p:spPr>
        <p:txBody>
          <a:bodyPr>
            <a:normAutofit/>
          </a:bodyPr>
          <a:lstStyle/>
          <a:p>
            <a:r>
              <a:rPr lang="en-US" sz="2400" dirty="0">
                <a:solidFill>
                  <a:schemeClr val="tx1"/>
                </a:solidFill>
              </a:rPr>
              <a:t>Acceptable </a:t>
            </a:r>
            <a:r>
              <a:rPr lang="en-US" sz="2400" b="1" dirty="0">
                <a:solidFill>
                  <a:schemeClr val="tx1"/>
                </a:solidFill>
              </a:rPr>
              <a:t>cleaning methods </a:t>
            </a:r>
            <a:r>
              <a:rPr lang="en-US" sz="2400" dirty="0">
                <a:solidFill>
                  <a:schemeClr val="tx1"/>
                </a:solidFill>
              </a:rPr>
              <a:t>that can be used to prevent employees from being exposed to silica dust and any hygiene-related matters such as not using compressed air to clean your clothing.</a:t>
            </a:r>
          </a:p>
          <a:p>
            <a:pPr marL="0" indent="0">
              <a:buNone/>
            </a:pPr>
            <a:endParaRPr lang="en-US" sz="1000" dirty="0">
              <a:solidFill>
                <a:schemeClr val="tx1"/>
              </a:solidFill>
            </a:endParaRPr>
          </a:p>
          <a:p>
            <a:r>
              <a:rPr lang="en-US" sz="2400" dirty="0">
                <a:solidFill>
                  <a:schemeClr val="tx1"/>
                </a:solidFill>
              </a:rPr>
              <a:t>Description of </a:t>
            </a:r>
            <a:r>
              <a:rPr lang="en-US" sz="2400" b="1" dirty="0">
                <a:solidFill>
                  <a:schemeClr val="tx1"/>
                </a:solidFill>
              </a:rPr>
              <a:t>procedures to restrict access </a:t>
            </a:r>
            <a:r>
              <a:rPr lang="en-US" sz="2400" dirty="0">
                <a:solidFill>
                  <a:schemeClr val="tx1"/>
                </a:solidFill>
              </a:rPr>
              <a:t>to work areas such as scheduling tasks when others are not around, limiting access to the work area, moving employees to an area where they are not exposed to the dust cloud, posting warning signs.  </a:t>
            </a:r>
          </a:p>
        </p:txBody>
      </p:sp>
    </p:spTree>
    <p:extLst>
      <p:ext uri="{BB962C8B-B14F-4D97-AF65-F5344CB8AC3E}">
        <p14:creationId xmlns:p14="http://schemas.microsoft.com/office/powerpoint/2010/main" val="27654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5534" t="19877" r="37156" b="12076"/>
          <a:stretch/>
        </p:blipFill>
        <p:spPr>
          <a:xfrm>
            <a:off x="1143000" y="1677510"/>
            <a:ext cx="3103930" cy="4168894"/>
          </a:xfrm>
          <a:prstGeom prst="rect">
            <a:avLst/>
          </a:prstGeom>
          <a:ln>
            <a:no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AE05999C-0C41-4CE8-B2DD-376FD223DFE2}"/>
              </a:ext>
            </a:extLst>
          </p:cNvPr>
          <p:cNvSpPr/>
          <p:nvPr/>
        </p:nvSpPr>
        <p:spPr>
          <a:xfrm>
            <a:off x="4571214" y="1576743"/>
            <a:ext cx="3852863" cy="218521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Consult the OSHA Small Entity Compliance Guide for a Sample of an  Exposure Control Plan at:  </a:t>
            </a:r>
            <a:r>
              <a:rPr lang="en-US" sz="2000" dirty="0">
                <a:latin typeface="Arial" panose="020B0604020202020204" pitchFamily="34" charset="0"/>
                <a:cs typeface="Arial" panose="020B0604020202020204" pitchFamily="34" charset="0"/>
                <a:hlinkClick r:id="rId4"/>
              </a:rPr>
              <a:t>https://www.osha.gov/Publications/OSHA3902.pdf</a:t>
            </a:r>
            <a:r>
              <a:rPr lang="en-US" sz="20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0E9B5C6-1736-48A8-A7DC-9370CADC8BB1}"/>
              </a:ext>
            </a:extLst>
          </p:cNvPr>
          <p:cNvSpPr>
            <a:spLocks noGrp="1"/>
          </p:cNvSpPr>
          <p:nvPr>
            <p:ph type="title"/>
          </p:nvPr>
        </p:nvSpPr>
        <p:spPr>
          <a:xfrm>
            <a:off x="457200" y="403106"/>
            <a:ext cx="8229600" cy="1143000"/>
          </a:xfrm>
        </p:spPr>
        <p:txBody>
          <a:bodyPr>
            <a:normAutofit/>
          </a:bodyPr>
          <a:lstStyle/>
          <a:p>
            <a:r>
              <a:rPr lang="en-US" sz="3400" dirty="0"/>
              <a:t>NEED HELP?</a:t>
            </a:r>
          </a:p>
        </p:txBody>
      </p:sp>
    </p:spTree>
    <p:extLst>
      <p:ext uri="{BB962C8B-B14F-4D97-AF65-F5344CB8AC3E}">
        <p14:creationId xmlns:p14="http://schemas.microsoft.com/office/powerpoint/2010/main" val="2214239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966" y="838200"/>
            <a:ext cx="6900068" cy="990600"/>
          </a:xfrm>
        </p:spPr>
        <p:txBody>
          <a:bodyPr>
            <a:noAutofit/>
          </a:bodyPr>
          <a:lstStyle/>
          <a:p>
            <a:r>
              <a:rPr lang="en-US" sz="3400" dirty="0"/>
              <a:t>IF NOT USING TABLE 1</a:t>
            </a:r>
            <a:br>
              <a:rPr lang="en-US" sz="3400" dirty="0"/>
            </a:br>
            <a:r>
              <a:rPr lang="en-US" sz="3100" dirty="0">
                <a:solidFill>
                  <a:srgbClr val="48A0BA"/>
                </a:solidFill>
              </a:rPr>
              <a:t>TO CONTROL EXPOSURES</a:t>
            </a:r>
          </a:p>
        </p:txBody>
      </p:sp>
      <p:sp>
        <p:nvSpPr>
          <p:cNvPr id="3" name="Content Placeholder 2"/>
          <p:cNvSpPr>
            <a:spLocks noGrp="1"/>
          </p:cNvSpPr>
          <p:nvPr>
            <p:ph idx="1"/>
          </p:nvPr>
        </p:nvSpPr>
        <p:spPr>
          <a:xfrm>
            <a:off x="533400" y="2209800"/>
            <a:ext cx="8229600" cy="3916363"/>
          </a:xfrm>
        </p:spPr>
        <p:txBody>
          <a:bodyPr>
            <a:normAutofit/>
          </a:bodyPr>
          <a:lstStyle/>
          <a:p>
            <a:pPr marL="0" indent="0">
              <a:buNone/>
            </a:pPr>
            <a:r>
              <a:rPr lang="en-US" sz="2400" dirty="0">
                <a:solidFill>
                  <a:schemeClr val="tx1"/>
                </a:solidFill>
              </a:rPr>
              <a:t>OSHA requires employers to </a:t>
            </a:r>
            <a:r>
              <a:rPr lang="en-US" sz="2400" i="1" dirty="0">
                <a:solidFill>
                  <a:schemeClr val="tx1"/>
                </a:solidFill>
              </a:rPr>
              <a:t>assess the exposures</a:t>
            </a:r>
            <a:r>
              <a:rPr lang="en-US" sz="2400" dirty="0">
                <a:solidFill>
                  <a:schemeClr val="tx1"/>
                </a:solidFill>
              </a:rPr>
              <a:t> of each employee who is or may be potentially exposed to silica at or above the action level of </a:t>
            </a:r>
            <a:r>
              <a:rPr lang="en-US" altLang="en-US" sz="2400" dirty="0">
                <a:solidFill>
                  <a:schemeClr val="tx1"/>
                </a:solidFill>
              </a:rPr>
              <a:t>25 ug/m</a:t>
            </a:r>
            <a:r>
              <a:rPr lang="en-US" altLang="en-US" sz="2400" baseline="30000" dirty="0">
                <a:solidFill>
                  <a:schemeClr val="tx1"/>
                </a:solidFill>
              </a:rPr>
              <a:t>3</a:t>
            </a:r>
            <a:r>
              <a:rPr lang="en-US" altLang="en-US" sz="2400" dirty="0">
                <a:solidFill>
                  <a:schemeClr val="tx1"/>
                </a:solidFill>
              </a:rPr>
              <a:t>. </a:t>
            </a:r>
          </a:p>
          <a:p>
            <a:pPr marL="0" indent="0">
              <a:buNone/>
            </a:pPr>
            <a:endParaRPr lang="en-US" sz="1000" dirty="0">
              <a:solidFill>
                <a:schemeClr val="tx1"/>
              </a:solidFill>
            </a:endParaRPr>
          </a:p>
          <a:p>
            <a:pPr marL="0" indent="0">
              <a:buNone/>
            </a:pPr>
            <a:r>
              <a:rPr lang="en-US" sz="2400" dirty="0">
                <a:solidFill>
                  <a:schemeClr val="tx1"/>
                </a:solidFill>
              </a:rPr>
              <a:t>How?  </a:t>
            </a:r>
          </a:p>
          <a:p>
            <a:pPr marL="0" indent="0">
              <a:buNone/>
            </a:pPr>
            <a:r>
              <a:rPr lang="en-US" sz="2400" dirty="0">
                <a:solidFill>
                  <a:schemeClr val="tx1"/>
                </a:solidFill>
              </a:rPr>
              <a:t>     (a) Performance Option or </a:t>
            </a:r>
          </a:p>
          <a:p>
            <a:pPr marL="0" indent="0">
              <a:buNone/>
            </a:pPr>
            <a:r>
              <a:rPr lang="en-US" sz="2400" dirty="0">
                <a:solidFill>
                  <a:schemeClr val="tx1"/>
                </a:solidFill>
              </a:rPr>
              <a:t>     (b) Scheduled Monitoring Option</a:t>
            </a:r>
          </a:p>
          <a:p>
            <a:pPr marL="0" indent="0">
              <a:buNone/>
            </a:pPr>
            <a:endParaRPr lang="en-US" dirty="0"/>
          </a:p>
        </p:txBody>
      </p:sp>
    </p:spTree>
    <p:extLst>
      <p:ext uri="{BB962C8B-B14F-4D97-AF65-F5344CB8AC3E}">
        <p14:creationId xmlns:p14="http://schemas.microsoft.com/office/powerpoint/2010/main" val="331284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4779"/>
            <a:ext cx="8229600" cy="1143000"/>
          </a:xfrm>
        </p:spPr>
        <p:txBody>
          <a:bodyPr>
            <a:noAutofit/>
          </a:bodyPr>
          <a:lstStyle/>
          <a:p>
            <a:r>
              <a:rPr lang="en-US" sz="3400" cap="all" dirty="0"/>
              <a:t>Details on performance option</a:t>
            </a:r>
          </a:p>
        </p:txBody>
      </p:sp>
      <p:sp>
        <p:nvSpPr>
          <p:cNvPr id="3" name="Content Placeholder 2"/>
          <p:cNvSpPr>
            <a:spLocks noGrp="1"/>
          </p:cNvSpPr>
          <p:nvPr>
            <p:ph idx="1"/>
          </p:nvPr>
        </p:nvSpPr>
        <p:spPr>
          <a:xfrm>
            <a:off x="533400" y="1447800"/>
            <a:ext cx="8077200" cy="3215497"/>
          </a:xfrm>
        </p:spPr>
        <p:txBody>
          <a:bodyPr>
            <a:noAutofit/>
          </a:bodyPr>
          <a:lstStyle/>
          <a:p>
            <a:r>
              <a:rPr lang="en-US" sz="2400" dirty="0">
                <a:solidFill>
                  <a:schemeClr val="tx1"/>
                </a:solidFill>
              </a:rPr>
              <a:t>Allows employers to assess the 8-hour TWA exposure based on any combination of air monitoring data or so-called objective data.</a:t>
            </a:r>
          </a:p>
          <a:p>
            <a:pPr marL="0" indent="0">
              <a:buNone/>
            </a:pPr>
            <a:endParaRPr lang="en-US" sz="800" dirty="0">
              <a:solidFill>
                <a:schemeClr val="tx1"/>
              </a:solidFill>
            </a:endParaRPr>
          </a:p>
          <a:p>
            <a:r>
              <a:rPr lang="en-US" sz="2400" dirty="0">
                <a:solidFill>
                  <a:schemeClr val="tx1"/>
                </a:solidFill>
              </a:rPr>
              <a:t>Objective data includes typical exposure levels documented in industry-wide surveys, historical data you may have on file, calculations based on chemical composition of a substance in use, etc.</a:t>
            </a:r>
          </a:p>
          <a:p>
            <a:pPr marL="0" indent="0">
              <a:buNone/>
            </a:pPr>
            <a:endParaRPr lang="en-US" sz="800" dirty="0">
              <a:solidFill>
                <a:schemeClr val="tx1"/>
              </a:solidFill>
            </a:endParaRPr>
          </a:p>
          <a:p>
            <a:r>
              <a:rPr lang="en-US" sz="2400" dirty="0">
                <a:solidFill>
                  <a:schemeClr val="tx1"/>
                </a:solidFill>
              </a:rPr>
              <a:t>Objective data must closely reflect the work conditions at your site and the burden is on the employer to demonstrate the objective data being used is applicable to your site/job. </a:t>
            </a:r>
          </a:p>
        </p:txBody>
      </p:sp>
    </p:spTree>
    <p:extLst>
      <p:ext uri="{BB962C8B-B14F-4D97-AF65-F5344CB8AC3E}">
        <p14:creationId xmlns:p14="http://schemas.microsoft.com/office/powerpoint/2010/main" val="6837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914400"/>
            <a:ext cx="8229600" cy="1143000"/>
          </a:xfrm>
        </p:spPr>
        <p:txBody>
          <a:bodyPr>
            <a:noAutofit/>
          </a:bodyPr>
          <a:lstStyle/>
          <a:p>
            <a:r>
              <a:rPr lang="en-US" sz="3400" cap="all" dirty="0"/>
              <a:t>Where can you find </a:t>
            </a:r>
            <a:br>
              <a:rPr lang="en-US" sz="3400" cap="all" dirty="0"/>
            </a:br>
            <a:r>
              <a:rPr lang="en-US" sz="3100" cap="all" dirty="0">
                <a:solidFill>
                  <a:srgbClr val="48A0BA"/>
                </a:solidFill>
              </a:rPr>
              <a:t>objective data?</a:t>
            </a:r>
          </a:p>
        </p:txBody>
      </p:sp>
      <p:sp>
        <p:nvSpPr>
          <p:cNvPr id="6" name="Content Placeholder 5"/>
          <p:cNvSpPr>
            <a:spLocks noGrp="1"/>
          </p:cNvSpPr>
          <p:nvPr>
            <p:ph idx="1"/>
          </p:nvPr>
        </p:nvSpPr>
        <p:spPr>
          <a:xfrm>
            <a:off x="533400" y="2271548"/>
            <a:ext cx="8229600" cy="3687763"/>
          </a:xfrm>
        </p:spPr>
        <p:txBody>
          <a:bodyPr>
            <a:normAutofit/>
          </a:bodyPr>
          <a:lstStyle/>
          <a:p>
            <a:pPr marL="0" indent="0">
              <a:buNone/>
            </a:pPr>
            <a:r>
              <a:rPr lang="en-US" sz="2800" dirty="0">
                <a:solidFill>
                  <a:schemeClr val="tx1"/>
                </a:solidFill>
              </a:rPr>
              <a:t>Do an internet search: </a:t>
            </a:r>
          </a:p>
          <a:p>
            <a:r>
              <a:rPr lang="en-US" sz="2400" dirty="0">
                <a:solidFill>
                  <a:schemeClr val="tx1"/>
                </a:solidFill>
              </a:rPr>
              <a:t>Manufacturers of drilling and grinding equipment such as Makita and Hilti provide data for their tools.</a:t>
            </a:r>
          </a:p>
          <a:p>
            <a:pPr marL="0" indent="0">
              <a:buNone/>
            </a:pPr>
            <a:endParaRPr lang="en-US" sz="1000" dirty="0">
              <a:solidFill>
                <a:schemeClr val="tx1"/>
              </a:solidFill>
            </a:endParaRPr>
          </a:p>
          <a:p>
            <a:r>
              <a:rPr lang="en-US" sz="2400" dirty="0">
                <a:solidFill>
                  <a:schemeClr val="tx1"/>
                </a:solidFill>
              </a:rPr>
              <a:t>Trade Associations such as the Construction Employers Association and Associated General Contractors (AGC) provide opportunities for members to post and share data.</a:t>
            </a:r>
          </a:p>
        </p:txBody>
      </p:sp>
    </p:spTree>
    <p:extLst>
      <p:ext uri="{BB962C8B-B14F-4D97-AF65-F5344CB8AC3E}">
        <p14:creationId xmlns:p14="http://schemas.microsoft.com/office/powerpoint/2010/main" val="95601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144" t="1123" r="29173" b="2284"/>
          <a:stretch/>
        </p:blipFill>
        <p:spPr>
          <a:xfrm>
            <a:off x="2093763" y="76200"/>
            <a:ext cx="5071740" cy="6705600"/>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2" name="Right Arrow 1"/>
          <p:cNvSpPr/>
          <p:nvPr/>
        </p:nvSpPr>
        <p:spPr>
          <a:xfrm>
            <a:off x="1507418" y="5105400"/>
            <a:ext cx="942158" cy="277586"/>
          </a:xfrm>
          <a:prstGeom prst="rightArrow">
            <a:avLst/>
          </a:prstGeom>
          <a:solidFill>
            <a:srgbClr val="414A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00"/>
              </a:solidFill>
            </a:endParaRPr>
          </a:p>
        </p:txBody>
      </p:sp>
    </p:spTree>
    <p:extLst>
      <p:ext uri="{BB962C8B-B14F-4D97-AF65-F5344CB8AC3E}">
        <p14:creationId xmlns:p14="http://schemas.microsoft.com/office/powerpoint/2010/main" val="1557898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6489" y="762000"/>
            <a:ext cx="7631022" cy="616789"/>
          </a:xfrm>
        </p:spPr>
        <p:txBody>
          <a:bodyPr>
            <a:noAutofit/>
          </a:bodyPr>
          <a:lstStyle/>
          <a:p>
            <a:r>
              <a:rPr lang="en-US" sz="3400" cap="all" dirty="0"/>
              <a:t>Details on </a:t>
            </a:r>
            <a:br>
              <a:rPr lang="en-US" sz="3400" cap="all" dirty="0"/>
            </a:br>
            <a:r>
              <a:rPr lang="en-US" sz="3100" cap="all" dirty="0">
                <a:solidFill>
                  <a:srgbClr val="48A0BA"/>
                </a:solidFill>
              </a:rPr>
              <a:t>Scheduled monitoring option</a:t>
            </a:r>
          </a:p>
        </p:txBody>
      </p:sp>
      <p:sp>
        <p:nvSpPr>
          <p:cNvPr id="3" name="Content Placeholder 2"/>
          <p:cNvSpPr>
            <a:spLocks noGrp="1"/>
          </p:cNvSpPr>
          <p:nvPr>
            <p:ph idx="1"/>
          </p:nvPr>
        </p:nvSpPr>
        <p:spPr>
          <a:xfrm>
            <a:off x="561340" y="1981200"/>
            <a:ext cx="8021320" cy="4191000"/>
          </a:xfrm>
        </p:spPr>
        <p:txBody>
          <a:bodyPr>
            <a:noAutofit/>
          </a:bodyPr>
          <a:lstStyle/>
          <a:p>
            <a:r>
              <a:rPr lang="en-US" sz="2000" dirty="0">
                <a:solidFill>
                  <a:schemeClr val="tx1"/>
                </a:solidFill>
              </a:rPr>
              <a:t>Initial air monitoring must be done unless employers can objectively demonstrate there is no silica released above the action level. </a:t>
            </a:r>
          </a:p>
          <a:p>
            <a:r>
              <a:rPr lang="en-US" sz="2000" dirty="0">
                <a:solidFill>
                  <a:schemeClr val="tx1"/>
                </a:solidFill>
              </a:rPr>
              <a:t>More monitoring may need to be done to reassess levels:</a:t>
            </a:r>
          </a:p>
          <a:p>
            <a:pPr lvl="1">
              <a:buFont typeface="Courier New" panose="02070309020205020404" pitchFamily="49" charset="0"/>
              <a:buChar char="o"/>
            </a:pPr>
            <a:r>
              <a:rPr lang="en-US" sz="2000" b="1" dirty="0"/>
              <a:t>If above PEL</a:t>
            </a:r>
            <a:r>
              <a:rPr lang="en-US" sz="2000" b="1" dirty="0">
                <a:solidFill>
                  <a:srgbClr val="00B0F0"/>
                </a:solidFill>
              </a:rPr>
              <a:t> </a:t>
            </a:r>
            <a:r>
              <a:rPr lang="en-US" sz="2000" dirty="0"/>
              <a:t>– </a:t>
            </a:r>
            <a:r>
              <a:rPr lang="en-US" sz="2000" dirty="0">
                <a:solidFill>
                  <a:schemeClr val="tx1"/>
                </a:solidFill>
              </a:rPr>
              <a:t>Control the hazard; Re-assess every 3 months</a:t>
            </a:r>
          </a:p>
          <a:p>
            <a:pPr lvl="1">
              <a:buFont typeface="Courier New" panose="02070309020205020404" pitchFamily="49" charset="0"/>
              <a:buChar char="o"/>
            </a:pPr>
            <a:r>
              <a:rPr lang="en-US" sz="2000" b="1" dirty="0"/>
              <a:t>If above Action Level </a:t>
            </a:r>
            <a:r>
              <a:rPr lang="en-US" sz="2000" dirty="0"/>
              <a:t>- </a:t>
            </a:r>
            <a:r>
              <a:rPr lang="en-US" sz="2000" dirty="0">
                <a:solidFill>
                  <a:schemeClr val="tx1"/>
                </a:solidFill>
              </a:rPr>
              <a:t>Re-assess exposures every 6 months</a:t>
            </a:r>
          </a:p>
          <a:p>
            <a:pPr lvl="1">
              <a:buFont typeface="Courier New" panose="02070309020205020404" pitchFamily="49" charset="0"/>
              <a:buChar char="o"/>
            </a:pPr>
            <a:r>
              <a:rPr lang="en-US" sz="2000" b="1" dirty="0"/>
              <a:t>Reassess when there are changes </a:t>
            </a:r>
            <a:r>
              <a:rPr lang="en-US" sz="2000" dirty="0">
                <a:solidFill>
                  <a:schemeClr val="tx1"/>
                </a:solidFill>
              </a:rPr>
              <a:t>to production, process, control equipment, personnel, or work practices that could produce exposures greater than the action level.</a:t>
            </a:r>
          </a:p>
          <a:p>
            <a:pPr lvl="1">
              <a:buFont typeface="Courier New" panose="02070309020205020404" pitchFamily="49" charset="0"/>
              <a:buChar char="o"/>
            </a:pPr>
            <a:r>
              <a:rPr lang="en-US" sz="2000" b="1" dirty="0"/>
              <a:t>Discontinue monitoring </a:t>
            </a:r>
            <a:r>
              <a:rPr lang="en-US" sz="2000" dirty="0">
                <a:solidFill>
                  <a:schemeClr val="tx1"/>
                </a:solidFill>
              </a:rPr>
              <a:t>when 2 consecutive measurements, 7 days apart are less than the action level.  </a:t>
            </a:r>
          </a:p>
          <a:p>
            <a:pPr marL="0" indent="0">
              <a:buNone/>
            </a:pPr>
            <a:endParaRPr lang="en-US" sz="1800" dirty="0"/>
          </a:p>
        </p:txBody>
      </p:sp>
    </p:spTree>
    <p:extLst>
      <p:ext uri="{BB962C8B-B14F-4D97-AF65-F5344CB8AC3E}">
        <p14:creationId xmlns:p14="http://schemas.microsoft.com/office/powerpoint/2010/main" val="23631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960437"/>
            <a:ext cx="7239000" cy="1143000"/>
          </a:xfrm>
        </p:spPr>
        <p:txBody>
          <a:bodyPr>
            <a:noAutofit/>
          </a:bodyPr>
          <a:lstStyle/>
          <a:p>
            <a:r>
              <a:rPr lang="en-US" sz="3400" cap="all" dirty="0"/>
              <a:t>more on Scheduled monitoring option:</a:t>
            </a:r>
            <a:br>
              <a:rPr lang="en-US" sz="3600" dirty="0">
                <a:solidFill>
                  <a:srgbClr val="00B050"/>
                </a:solidFill>
              </a:rPr>
            </a:br>
            <a:endParaRPr lang="en-US" sz="3400" cap="all" dirty="0"/>
          </a:p>
        </p:txBody>
      </p:sp>
      <p:sp>
        <p:nvSpPr>
          <p:cNvPr id="3" name="Content Placeholder 2"/>
          <p:cNvSpPr>
            <a:spLocks noGrp="1"/>
          </p:cNvSpPr>
          <p:nvPr>
            <p:ph idx="1"/>
          </p:nvPr>
        </p:nvSpPr>
        <p:spPr>
          <a:xfrm>
            <a:off x="457200" y="2057400"/>
            <a:ext cx="8229600" cy="3840163"/>
          </a:xfrm>
        </p:spPr>
        <p:txBody>
          <a:bodyPr>
            <a:normAutofit/>
          </a:bodyPr>
          <a:lstStyle/>
          <a:p>
            <a:pPr marL="0" lvl="0" indent="0" algn="ctr">
              <a:spcBef>
                <a:spcPts val="0"/>
              </a:spcBef>
              <a:buNone/>
            </a:pPr>
            <a:r>
              <a:rPr lang="en-US" sz="3100" b="1" dirty="0">
                <a:solidFill>
                  <a:srgbClr val="48A0BA"/>
                </a:solidFill>
              </a:rPr>
              <a:t>HOW MANY SAMPLES ARE REQUIRED?</a:t>
            </a:r>
          </a:p>
          <a:p>
            <a:pPr marL="0" lvl="0" indent="0" algn="ctr">
              <a:spcBef>
                <a:spcPts val="0"/>
              </a:spcBef>
              <a:buNone/>
            </a:pPr>
            <a:endParaRPr lang="en-US" sz="500" dirty="0">
              <a:solidFill>
                <a:schemeClr val="tx1"/>
              </a:solidFill>
            </a:endParaRPr>
          </a:p>
          <a:p>
            <a:r>
              <a:rPr lang="en-US" sz="2400" dirty="0">
                <a:solidFill>
                  <a:schemeClr val="tx1"/>
                </a:solidFill>
              </a:rPr>
              <a:t>OSHA says to collect one or more personal breathing zone samples that reflect exposures on each shift, each job classification, and each work area.</a:t>
            </a:r>
          </a:p>
          <a:p>
            <a:pPr marL="0" indent="0">
              <a:buNone/>
            </a:pPr>
            <a:endParaRPr lang="en-US" sz="600" dirty="0">
              <a:solidFill>
                <a:schemeClr val="tx1"/>
              </a:solidFill>
            </a:endParaRPr>
          </a:p>
          <a:p>
            <a:r>
              <a:rPr lang="en-US" sz="2400" dirty="0">
                <a:solidFill>
                  <a:schemeClr val="tx1"/>
                </a:solidFill>
              </a:rPr>
              <a:t>If several employees do the same tasks, in the same shift, in the same work area, you can do </a:t>
            </a:r>
            <a:r>
              <a:rPr lang="en-US" sz="2400" i="1" dirty="0">
                <a:solidFill>
                  <a:schemeClr val="tx1"/>
                </a:solidFill>
              </a:rPr>
              <a:t>representative</a:t>
            </a:r>
            <a:r>
              <a:rPr lang="en-US" sz="2400" dirty="0">
                <a:solidFill>
                  <a:schemeClr val="tx1"/>
                </a:solidFill>
              </a:rPr>
              <a:t> sampling, by sampling those with the highest exposures.  </a:t>
            </a:r>
          </a:p>
        </p:txBody>
      </p:sp>
    </p:spTree>
    <p:extLst>
      <p:ext uri="{BB962C8B-B14F-4D97-AF65-F5344CB8AC3E}">
        <p14:creationId xmlns:p14="http://schemas.microsoft.com/office/powerpoint/2010/main" val="16652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647700"/>
            <a:ext cx="8229600" cy="1143000"/>
          </a:xfrm>
        </p:spPr>
        <p:txBody>
          <a:bodyPr>
            <a:normAutofit/>
          </a:bodyPr>
          <a:lstStyle/>
          <a:p>
            <a:r>
              <a:rPr lang="en-US" sz="3400" dirty="0"/>
              <a:t>MORE ON THE PERMISSIBLE EXPOSURE LIMIT (PEL)</a:t>
            </a:r>
          </a:p>
        </p:txBody>
      </p:sp>
      <p:sp>
        <p:nvSpPr>
          <p:cNvPr id="5" name="Content Placeholder 4"/>
          <p:cNvSpPr>
            <a:spLocks noGrp="1"/>
          </p:cNvSpPr>
          <p:nvPr>
            <p:ph sz="half" idx="1"/>
          </p:nvPr>
        </p:nvSpPr>
        <p:spPr>
          <a:xfrm>
            <a:off x="685800" y="2209800"/>
            <a:ext cx="4038600" cy="4068763"/>
          </a:xfrm>
        </p:spPr>
        <p:txBody>
          <a:bodyPr>
            <a:normAutofit fontScale="77500" lnSpcReduction="20000"/>
          </a:bodyPr>
          <a:lstStyle/>
          <a:p>
            <a:pPr marL="0" indent="0">
              <a:buNone/>
            </a:pPr>
            <a:r>
              <a:rPr lang="en-US" sz="2600" b="1" dirty="0"/>
              <a:t>HOW MUCH SILICA DUST IS 50 µg/m</a:t>
            </a:r>
            <a:r>
              <a:rPr lang="en-US" sz="2600" b="1" baseline="30000" dirty="0"/>
              <a:t>3</a:t>
            </a:r>
            <a:r>
              <a:rPr lang="en-US" sz="2600" b="1" dirty="0"/>
              <a:t>?</a:t>
            </a:r>
          </a:p>
          <a:p>
            <a:pPr marL="0" indent="0">
              <a:buNone/>
            </a:pPr>
            <a:endParaRPr lang="en-US" sz="1000" dirty="0"/>
          </a:p>
          <a:p>
            <a:pPr marL="0" indent="0">
              <a:buNone/>
            </a:pPr>
            <a:r>
              <a:rPr lang="en-US" sz="2200" dirty="0">
                <a:solidFill>
                  <a:schemeClr val="tx1"/>
                </a:solidFill>
              </a:rPr>
              <a:t>Imagine a pile of dust the size of a standard pencil eraser. This amount of dust in a box 3 ft X 3 ft X 3 ft would be over the current PEL of 50 </a:t>
            </a:r>
            <a:r>
              <a:rPr lang="en-US" sz="2400" dirty="0">
                <a:solidFill>
                  <a:schemeClr val="tx1"/>
                </a:solidFill>
              </a:rPr>
              <a:t>µ</a:t>
            </a:r>
            <a:r>
              <a:rPr lang="en-US" sz="2200" dirty="0">
                <a:solidFill>
                  <a:schemeClr val="tx1"/>
                </a:solidFill>
              </a:rPr>
              <a:t>g/m3.</a:t>
            </a:r>
          </a:p>
        </p:txBody>
      </p:sp>
      <p:sp>
        <p:nvSpPr>
          <p:cNvPr id="6" name="Content Placeholder 5"/>
          <p:cNvSpPr>
            <a:spLocks noGrp="1"/>
          </p:cNvSpPr>
          <p:nvPr>
            <p:ph sz="half" idx="2"/>
          </p:nvPr>
        </p:nvSpPr>
        <p:spPr>
          <a:xfrm>
            <a:off x="5029200" y="2209800"/>
            <a:ext cx="3657600" cy="3581400"/>
          </a:xfrm>
        </p:spPr>
        <p:txBody>
          <a:bodyPr>
            <a:normAutofit fontScale="77500" lnSpcReduction="20000"/>
          </a:bodyPr>
          <a:lstStyle/>
          <a:p>
            <a:pPr marL="0" indent="0">
              <a:buNone/>
            </a:pPr>
            <a:r>
              <a:rPr lang="en-US" sz="2600" b="1" dirty="0"/>
              <a:t>WHAT ABOUT ANALYSIS?</a:t>
            </a:r>
          </a:p>
          <a:p>
            <a:pPr marL="0" indent="0">
              <a:buNone/>
            </a:pPr>
            <a:endParaRPr lang="en-US" sz="1800" b="1" dirty="0">
              <a:solidFill>
                <a:srgbClr val="FF0000"/>
              </a:solidFill>
            </a:endParaRPr>
          </a:p>
          <a:p>
            <a:r>
              <a:rPr lang="en-US" sz="2400" dirty="0">
                <a:solidFill>
                  <a:schemeClr val="tx1"/>
                </a:solidFill>
              </a:rPr>
              <a:t>OSHA now requires that the lab analyze for all (3) forms of silica </a:t>
            </a:r>
            <a:r>
              <a:rPr lang="en-US" altLang="en-US" sz="2400" dirty="0">
                <a:solidFill>
                  <a:schemeClr val="tx1"/>
                </a:solidFill>
              </a:rPr>
              <a:t>including quartz, </a:t>
            </a:r>
            <a:r>
              <a:rPr lang="en-US" altLang="en-US" sz="2400" dirty="0" err="1">
                <a:solidFill>
                  <a:schemeClr val="tx1"/>
                </a:solidFill>
              </a:rPr>
              <a:t>cristobalite</a:t>
            </a:r>
            <a:r>
              <a:rPr lang="en-US" altLang="en-US" sz="2400" dirty="0">
                <a:solidFill>
                  <a:schemeClr val="tx1"/>
                </a:solidFill>
              </a:rPr>
              <a:t>, and </a:t>
            </a:r>
            <a:r>
              <a:rPr lang="en-US" altLang="en-US" sz="2400" dirty="0" err="1">
                <a:solidFill>
                  <a:schemeClr val="tx1"/>
                </a:solidFill>
              </a:rPr>
              <a:t>trydymite</a:t>
            </a:r>
            <a:r>
              <a:rPr lang="en-US" altLang="en-US" sz="2400" dirty="0">
                <a:solidFill>
                  <a:schemeClr val="tx1"/>
                </a:solidFill>
              </a:rPr>
              <a:t>.</a:t>
            </a:r>
          </a:p>
          <a:p>
            <a:endParaRPr lang="en-US" altLang="en-US" sz="2400" dirty="0">
              <a:solidFill>
                <a:schemeClr val="tx1"/>
              </a:solidFill>
            </a:endParaRPr>
          </a:p>
          <a:p>
            <a:r>
              <a:rPr lang="en-US" altLang="en-US" sz="2400" b="1" dirty="0" err="1">
                <a:solidFill>
                  <a:schemeClr val="tx1"/>
                </a:solidFill>
              </a:rPr>
              <a:t>Trydymite</a:t>
            </a:r>
            <a:r>
              <a:rPr lang="en-US" altLang="en-US" sz="2400" dirty="0">
                <a:solidFill>
                  <a:schemeClr val="tx1"/>
                </a:solidFill>
              </a:rPr>
              <a:t> is normally only associated with volcanoes.   So talk to your lab about analysis of this form of silica.  </a:t>
            </a:r>
          </a:p>
          <a:p>
            <a:pPr marL="0" indent="0">
              <a:buNone/>
            </a:pPr>
            <a:endParaRPr lang="en-US" sz="1800" dirty="0">
              <a:solidFill>
                <a:srgbClr val="FF0000"/>
              </a:solidFill>
            </a:endParaRPr>
          </a:p>
        </p:txBody>
      </p:sp>
    </p:spTree>
    <p:extLst>
      <p:ext uri="{BB962C8B-B14F-4D97-AF65-F5344CB8AC3E}">
        <p14:creationId xmlns:p14="http://schemas.microsoft.com/office/powerpoint/2010/main" val="163601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429" y="811437"/>
            <a:ext cx="6641141" cy="990600"/>
          </a:xfrm>
        </p:spPr>
        <p:txBody>
          <a:bodyPr>
            <a:noAutofit/>
          </a:bodyPr>
          <a:lstStyle/>
          <a:p>
            <a:br>
              <a:rPr lang="en-US" sz="3400" cap="all" dirty="0"/>
            </a:br>
            <a:r>
              <a:rPr lang="en-US" sz="3400" cap="all" dirty="0"/>
              <a:t>air Sampling for silica </a:t>
            </a:r>
            <a:br>
              <a:rPr lang="en-US" sz="3400" cap="all" dirty="0"/>
            </a:br>
            <a:r>
              <a:rPr lang="en-US" sz="3100" cap="all" dirty="0">
                <a:solidFill>
                  <a:srgbClr val="48A0BA"/>
                </a:solidFill>
              </a:rPr>
              <a:t>easy as 1-2-3</a:t>
            </a:r>
            <a:br>
              <a:rPr lang="en-US" sz="3400" cap="all" dirty="0"/>
            </a:br>
            <a:endParaRPr lang="en-US" sz="3400" cap="all"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289" y="2135165"/>
            <a:ext cx="1344171" cy="2400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813" y="2135165"/>
            <a:ext cx="1262371" cy="244876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2349015"/>
            <a:ext cx="1433866" cy="2150799"/>
          </a:xfrm>
          <a:prstGeom prst="rect">
            <a:avLst/>
          </a:prstGeom>
        </p:spPr>
      </p:pic>
      <p:sp>
        <p:nvSpPr>
          <p:cNvPr id="8" name="TextBox 7"/>
          <p:cNvSpPr txBox="1"/>
          <p:nvPr/>
        </p:nvSpPr>
        <p:spPr>
          <a:xfrm>
            <a:off x="794283" y="4031301"/>
            <a:ext cx="600075" cy="553998"/>
          </a:xfrm>
          <a:prstGeom prst="rect">
            <a:avLst/>
          </a:prstGeom>
          <a:noFill/>
        </p:spPr>
        <p:txBody>
          <a:bodyPr wrap="square" rtlCol="0">
            <a:spAutoFit/>
          </a:bodyPr>
          <a:lstStyle/>
          <a:p>
            <a:pPr algn="ctr"/>
            <a:r>
              <a:rPr lang="en-US" sz="3000" dirty="0">
                <a:solidFill>
                  <a:srgbClr val="48A0BA"/>
                </a:solidFill>
              </a:rPr>
              <a:t>1</a:t>
            </a:r>
          </a:p>
        </p:txBody>
      </p:sp>
      <p:sp>
        <p:nvSpPr>
          <p:cNvPr id="9" name="Rectangle 8"/>
          <p:cNvSpPr/>
          <p:nvPr/>
        </p:nvSpPr>
        <p:spPr>
          <a:xfrm>
            <a:off x="5943204" y="3981467"/>
            <a:ext cx="399468" cy="600164"/>
          </a:xfrm>
          <a:prstGeom prst="rect">
            <a:avLst/>
          </a:prstGeom>
        </p:spPr>
        <p:txBody>
          <a:bodyPr wrap="none">
            <a:spAutoFit/>
          </a:bodyPr>
          <a:lstStyle/>
          <a:p>
            <a:r>
              <a:rPr lang="en-US" sz="3300" dirty="0">
                <a:solidFill>
                  <a:srgbClr val="48A0BA"/>
                </a:solidFill>
              </a:rPr>
              <a:t>3</a:t>
            </a:r>
          </a:p>
        </p:txBody>
      </p:sp>
      <p:sp>
        <p:nvSpPr>
          <p:cNvPr id="10" name="Rectangle 9"/>
          <p:cNvSpPr/>
          <p:nvPr/>
        </p:nvSpPr>
        <p:spPr>
          <a:xfrm>
            <a:off x="3659859" y="3981467"/>
            <a:ext cx="561908" cy="553998"/>
          </a:xfrm>
          <a:prstGeom prst="rect">
            <a:avLst/>
          </a:prstGeom>
        </p:spPr>
        <p:txBody>
          <a:bodyPr wrap="square">
            <a:spAutoFit/>
          </a:bodyPr>
          <a:lstStyle/>
          <a:p>
            <a:r>
              <a:rPr lang="en-US" sz="3000" dirty="0">
                <a:solidFill>
                  <a:srgbClr val="48A0BA"/>
                </a:solidFill>
              </a:rPr>
              <a:t>2</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722" b="89931" l="9722" r="91667">
                        <a14:foregroundMark x1="91667" y1="15625" x2="91667" y2="15625"/>
                      </a14:backgroundRemoval>
                    </a14:imgEffect>
                  </a14:imgLayer>
                </a14:imgProps>
              </a:ext>
              <a:ext uri="{28A0092B-C50C-407E-A947-70E740481C1C}">
                <a14:useLocalDpi xmlns:a14="http://schemas.microsoft.com/office/drawing/2010/main" val="0"/>
              </a:ext>
            </a:extLst>
          </a:blip>
          <a:stretch>
            <a:fillRect/>
          </a:stretch>
        </p:blipFill>
        <p:spPr>
          <a:xfrm>
            <a:off x="7103900" y="3425585"/>
            <a:ext cx="1577340" cy="1577340"/>
          </a:xfrm>
          <a:prstGeom prst="rect">
            <a:avLst/>
          </a:prstGeom>
        </p:spPr>
      </p:pic>
    </p:spTree>
    <p:extLst>
      <p:ext uri="{BB962C8B-B14F-4D97-AF65-F5344CB8AC3E}">
        <p14:creationId xmlns:p14="http://schemas.microsoft.com/office/powerpoint/2010/main" val="15401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247" y="1452121"/>
            <a:ext cx="6971506" cy="990600"/>
          </a:xfrm>
        </p:spPr>
        <p:txBody>
          <a:bodyPr>
            <a:noAutofit/>
          </a:bodyPr>
          <a:lstStyle/>
          <a:p>
            <a:r>
              <a:rPr lang="en-US" sz="3400" cap="all" dirty="0"/>
              <a:t>What’s the big deal about </a:t>
            </a:r>
            <a:r>
              <a:rPr lang="en-US" sz="3100" cap="all" dirty="0">
                <a:solidFill>
                  <a:srgbClr val="48A0BA"/>
                </a:solidFill>
              </a:rPr>
              <a:t>silica?</a:t>
            </a:r>
            <a:br>
              <a:rPr lang="en-US" sz="2800" b="0" cap="all" dirty="0">
                <a:solidFill>
                  <a:srgbClr val="00B050"/>
                </a:solidFill>
              </a:rPr>
            </a:br>
            <a:endParaRPr lang="en-US" b="0" cap="all" dirty="0">
              <a:solidFill>
                <a:srgbClr val="00B050"/>
              </a:solidFill>
            </a:endParaRPr>
          </a:p>
        </p:txBody>
      </p:sp>
      <p:sp>
        <p:nvSpPr>
          <p:cNvPr id="6" name="Content Placeholder 5"/>
          <p:cNvSpPr>
            <a:spLocks noGrp="1"/>
          </p:cNvSpPr>
          <p:nvPr>
            <p:ph idx="1"/>
          </p:nvPr>
        </p:nvSpPr>
        <p:spPr>
          <a:xfrm>
            <a:off x="371638" y="2667000"/>
            <a:ext cx="6447501" cy="3200400"/>
          </a:xfrm>
        </p:spPr>
        <p:txBody>
          <a:bodyPr>
            <a:normAutofit/>
          </a:bodyPr>
          <a:lstStyle/>
          <a:p>
            <a:pPr marL="0" indent="0">
              <a:buNone/>
            </a:pPr>
            <a:r>
              <a:rPr lang="en-US" sz="2400" dirty="0">
                <a:solidFill>
                  <a:schemeClr val="tx1"/>
                </a:solidFill>
              </a:rPr>
              <a:t>The extremely small respirable silica particles can get deep into the lung producing serious health effects:</a:t>
            </a:r>
          </a:p>
          <a:p>
            <a:r>
              <a:rPr lang="en-US" sz="2400" dirty="0">
                <a:solidFill>
                  <a:schemeClr val="tx1"/>
                </a:solidFill>
              </a:rPr>
              <a:t>Lung disease including silicosis, tuberculosis, and cancer </a:t>
            </a:r>
          </a:p>
          <a:p>
            <a:r>
              <a:rPr lang="en-US" sz="2400" dirty="0">
                <a:solidFill>
                  <a:schemeClr val="tx1"/>
                </a:solidFill>
              </a:rPr>
              <a:t>Kidney disease </a:t>
            </a:r>
          </a:p>
          <a:p>
            <a:r>
              <a:rPr lang="en-US" sz="2400" dirty="0">
                <a:solidFill>
                  <a:schemeClr val="tx1"/>
                </a:solidFill>
              </a:rPr>
              <a:t>Lupus and rheumatoid arthritis </a:t>
            </a:r>
          </a:p>
          <a:p>
            <a:pPr marL="0" indent="0">
              <a:buNone/>
            </a:pPr>
            <a:endParaRPr lang="en-US" sz="1700" dirty="0">
              <a:solidFill>
                <a:schemeClr val="tx1"/>
              </a:solidFill>
            </a:endParaRPr>
          </a:p>
          <a:p>
            <a:pPr marL="0" indent="0">
              <a:buNone/>
            </a:pPr>
            <a:endParaRPr lang="en-US" sz="2100" dirty="0">
              <a:solidFill>
                <a:schemeClr val="tx1"/>
              </a:solidFill>
            </a:endParaRPr>
          </a:p>
        </p:txBody>
      </p:sp>
      <p:pic>
        <p:nvPicPr>
          <p:cNvPr id="5" name="Picture 5" descr="S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139" y="2836800"/>
            <a:ext cx="2017399" cy="1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367" b="96070" l="2609" r="94783">
                        <a14:foregroundMark x1="45652" y1="13537" x2="17391" y2="30568"/>
                        <a14:foregroundMark x1="17391" y1="30568" x2="8696" y2="63319"/>
                        <a14:foregroundMark x1="8696" y1="63319" x2="33043" y2="86900"/>
                        <a14:foregroundMark x1="33043" y1="86900" x2="67826" y2="93450"/>
                        <a14:foregroundMark x1="67826" y1="93450" x2="88021" y2="78160"/>
                        <a14:foregroundMark x1="95826" y1="65314" x2="94783" y2="38428"/>
                        <a14:foregroundMark x1="94783" y1="38428" x2="70870" y2="11790"/>
                        <a14:foregroundMark x1="70870" y1="11790" x2="40000" y2="11354"/>
                        <a14:foregroundMark x1="47826" y1="8297" x2="16957" y2="25764"/>
                        <a14:foregroundMark x1="16957" y1="25764" x2="3478" y2="51528"/>
                        <a14:foregroundMark x1="9565" y1="41485" x2="33478" y2="16157"/>
                        <a14:foregroundMark x1="33478" y1="16157" x2="61304" y2="10044"/>
                        <a14:foregroundMark x1="63478" y1="26638" x2="58261" y2="27948"/>
                        <a14:foregroundMark x1="62609" y1="25764" x2="28696" y2="36681"/>
                        <a14:foregroundMark x1="28696" y1="36681" x2="50870" y2="66376"/>
                        <a14:foregroundMark x1="50870" y1="66376" x2="76522" y2="40175"/>
                        <a14:foregroundMark x1="76522" y1="40175" x2="71739" y2="33624"/>
                        <a14:foregroundMark x1="37391" y1="51965" x2="49565" y2="85153"/>
                        <a14:foregroundMark x1="49565" y1="85153" x2="46522" y2="54585"/>
                        <a14:foregroundMark x1="43913" y1="58515" x2="71304" y2="58515"/>
                        <a14:foregroundMark x1="68696" y1="65066" x2="67826" y2="75109"/>
                        <a14:foregroundMark x1="73043" y1="72489" x2="39130" y2="75983"/>
                        <a14:foregroundMark x1="39130" y1="75983" x2="31304" y2="69869"/>
                        <a14:foregroundMark x1="31304" y1="69869" x2="41304" y2="80786"/>
                        <a14:foregroundMark x1="33478" y1="86026" x2="44348" y2="92576"/>
                        <a14:foregroundMark x1="27391" y1="89520" x2="11304" y2="63319"/>
                        <a14:foregroundMark x1="20870" y1="83406" x2="6957" y2="51965"/>
                        <a14:foregroundMark x1="6957" y1="51965" x2="25217" y2="20524"/>
                        <a14:foregroundMark x1="25217" y1="20524" x2="56957" y2="8297"/>
                        <a14:foregroundMark x1="56957" y1="8297" x2="58261" y2="8297"/>
                        <a14:foregroundMark x1="65217" y1="6987" x2="30000" y2="14410"/>
                        <a14:foregroundMark x1="30000" y1="14410" x2="17826" y2="21834"/>
                        <a14:foregroundMark x1="45217" y1="6987" x2="25652" y2="16157"/>
                        <a14:foregroundMark x1="58696" y1="4367" x2="34783" y2="7424"/>
                        <a14:foregroundMark x1="71739" y1="33188" x2="83043" y2="58515"/>
                        <a14:foregroundMark x1="87391" y1="37118" x2="81304" y2="71179"/>
                        <a14:foregroundMark x1="81304" y1="71179" x2="49130" y2="85590"/>
                        <a14:foregroundMark x1="49130" y1="85590" x2="35217" y2="85590"/>
                        <a14:foregroundMark x1="45652" y1="96070" x2="57391" y2="96070"/>
                        <a14:foregroundMark x1="43043" y1="92576" x2="50870" y2="95197"/>
                        <a14:foregroundMark x1="91304" y1="63319" x2="86957" y2="30131"/>
                        <a14:foregroundMark x1="86957" y1="30131" x2="57391" y2="10917"/>
                        <a14:foregroundMark x1="57391" y1="10917" x2="25217" y2="24891"/>
                        <a14:foregroundMark x1="25217" y1="24891" x2="18696" y2="60262"/>
                        <a14:foregroundMark x1="18696" y1="60262" x2="51739" y2="67686"/>
                        <a14:foregroundMark x1="51739" y1="67686" x2="59565" y2="33624"/>
                        <a14:foregroundMark x1="59565" y1="33624" x2="27391" y2="24891"/>
                        <a14:foregroundMark x1="27391" y1="24891" x2="28261" y2="62445"/>
                        <a14:foregroundMark x1="28261" y1="62445" x2="58261" y2="77293"/>
                        <a14:foregroundMark x1="58261" y1="77293" x2="74348" y2="44105"/>
                        <a14:foregroundMark x1="74348" y1="44105" x2="44783" y2="26638"/>
                        <a14:foregroundMark x1="44783" y1="26638" x2="52174" y2="59825"/>
                        <a14:foregroundMark x1="52174" y1="59825" x2="58696" y2="53275"/>
                        <a14:foregroundMark x1="43913" y1="20524" x2="13478" y2="33624"/>
                        <a14:foregroundMark x1="13478" y1="33624" x2="33478" y2="55459"/>
                        <a14:backgroundMark x1="95217" y1="72489" x2="95217" y2="72489"/>
                        <a14:backgroundMark x1="99130" y1="70306" x2="91304" y2="80349"/>
                        <a14:backgroundMark x1="96087" y1="70306" x2="99130" y2="65502"/>
                        <a14:backgroundMark x1="97391" y1="67249" x2="96522" y2="69869"/>
                        <a14:backgroundMark x1="96522" y1="67686" x2="98696" y2="65939"/>
                        <a14:backgroundMark x1="96957" y1="65502" x2="96087" y2="70742"/>
                      </a14:backgroundRemoval>
                    </a14:imgEffect>
                  </a14:imgLayer>
                </a14:imgProps>
              </a:ext>
              <a:ext uri="{28A0092B-C50C-407E-A947-70E740481C1C}">
                <a14:useLocalDpi xmlns:a14="http://schemas.microsoft.com/office/drawing/2010/main" val="0"/>
              </a:ext>
            </a:extLst>
          </a:blip>
          <a:stretch>
            <a:fillRect/>
          </a:stretch>
        </p:blipFill>
        <p:spPr>
          <a:xfrm>
            <a:off x="6359179" y="4799208"/>
            <a:ext cx="1468659" cy="1462271"/>
          </a:xfrm>
          <a:prstGeom prst="rect">
            <a:avLst/>
          </a:prstGeom>
        </p:spPr>
      </p:pic>
    </p:spTree>
    <p:extLst>
      <p:ext uri="{BB962C8B-B14F-4D97-AF65-F5344CB8AC3E}">
        <p14:creationId xmlns:p14="http://schemas.microsoft.com/office/powerpoint/2010/main" val="232762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sp>
        <p:nvSpPr>
          <p:cNvPr id="14339" name="AutoShape 2"/>
          <p:cNvSpPr>
            <a:spLocks noGrp="1" noChangeArrowheads="1"/>
          </p:cNvSpPr>
          <p:nvPr>
            <p:ph type="title"/>
          </p:nvPr>
        </p:nvSpPr>
        <p:spPr>
          <a:xfrm>
            <a:off x="1104900" y="990600"/>
            <a:ext cx="6934200" cy="857250"/>
          </a:xfrm>
          <a:extLst>
            <a:ext uri="{91240B29-F687-4F45-9708-019B960494DF}">
              <a14:hiddenLine xmlns:a14="http://schemas.microsoft.com/office/drawing/2010/main" w="12700">
                <a:solidFill>
                  <a:schemeClr val="tx1"/>
                </a:solidFill>
                <a:round/>
                <a:headEnd/>
                <a:tailEnd/>
              </a14:hiddenLine>
            </a:ext>
          </a:extLst>
        </p:spPr>
        <p:txBody>
          <a:bodyPr vert="horz" lIns="67866" tIns="33338" rIns="67866" bIns="33338" rtlCol="0" anchor="t">
            <a:noAutofit/>
          </a:bodyPr>
          <a:lstStyle/>
          <a:p>
            <a:pPr eaLnBrk="1" hangingPunct="1">
              <a:defRPr/>
            </a:pPr>
            <a:r>
              <a:rPr lang="en-US" altLang="en-US" sz="3400" dirty="0"/>
              <a:t>THREE KEY COMPONENTS</a:t>
            </a:r>
            <a:br>
              <a:rPr lang="en-US" altLang="en-US" sz="3400" dirty="0"/>
            </a:br>
            <a:r>
              <a:rPr lang="en-US" altLang="en-US" sz="3400" dirty="0"/>
              <a:t> </a:t>
            </a:r>
            <a:r>
              <a:rPr lang="en-US" altLang="en-US" sz="3100" cap="all" dirty="0">
                <a:solidFill>
                  <a:srgbClr val="48A0BA"/>
                </a:solidFill>
              </a:rPr>
              <a:t>FOR silica SAMPLING</a:t>
            </a:r>
          </a:p>
        </p:txBody>
      </p:sp>
      <p:sp>
        <p:nvSpPr>
          <p:cNvPr id="14340" name="Rectangle 3"/>
          <p:cNvSpPr>
            <a:spLocks noGrp="1" noChangeArrowheads="1"/>
          </p:cNvSpPr>
          <p:nvPr>
            <p:ph type="body" idx="1"/>
          </p:nvPr>
        </p:nvSpPr>
        <p:spPr>
          <a:xfrm>
            <a:off x="790575" y="2362200"/>
            <a:ext cx="7562850" cy="3810000"/>
          </a:xfrm>
          <a:noFill/>
          <a:extLst>
            <a:ext uri="{91240B29-F687-4F45-9708-019B960494DF}">
              <a14:hiddenLine xmlns:a14="http://schemas.microsoft.com/office/drawing/2010/main" w="12700">
                <a:solidFill>
                  <a:schemeClr val="tx1"/>
                </a:solidFill>
                <a:miter lim="800000"/>
                <a:headEnd/>
                <a:tailEnd/>
              </a14:hiddenLine>
            </a:ext>
          </a:extLst>
        </p:spPr>
        <p:txBody>
          <a:bodyPr vert="horz" lIns="67866" tIns="33338" rIns="67866" bIns="33338" rtlCol="0">
            <a:noAutofit/>
          </a:bodyPr>
          <a:lstStyle/>
          <a:p>
            <a:pPr marL="0" indent="0">
              <a:buNone/>
            </a:pPr>
            <a:r>
              <a:rPr lang="en-US" altLang="en-US" sz="2000" b="1" dirty="0"/>
              <a:t>1. </a:t>
            </a:r>
            <a:r>
              <a:rPr lang="en-US" altLang="en-US" sz="2000" b="1" cap="all" dirty="0"/>
              <a:t>Sampling pump</a:t>
            </a:r>
          </a:p>
          <a:p>
            <a:pPr marL="0" indent="0">
              <a:buNone/>
            </a:pPr>
            <a:r>
              <a:rPr lang="en-US" altLang="en-US" sz="2000" dirty="0">
                <a:solidFill>
                  <a:schemeClr val="tx1"/>
                </a:solidFill>
              </a:rPr>
              <a:t>Pulls air through the sample collection device </a:t>
            </a:r>
          </a:p>
          <a:p>
            <a:pPr marL="0" indent="0">
              <a:buNone/>
            </a:pPr>
            <a:endParaRPr lang="en-US" altLang="en-US" sz="1100" dirty="0">
              <a:solidFill>
                <a:schemeClr val="tx1"/>
              </a:solidFill>
            </a:endParaRPr>
          </a:p>
          <a:p>
            <a:pPr marL="0" indent="0">
              <a:buNone/>
            </a:pPr>
            <a:r>
              <a:rPr lang="en-US" altLang="en-US" sz="2000" b="1" dirty="0"/>
              <a:t>2. FLOWMETER (CALIBRATOR)</a:t>
            </a:r>
          </a:p>
          <a:p>
            <a:pPr marL="0" indent="0">
              <a:buNone/>
            </a:pPr>
            <a:r>
              <a:rPr lang="en-US" altLang="en-US" sz="2000" dirty="0">
                <a:solidFill>
                  <a:schemeClr val="tx1"/>
                </a:solidFill>
              </a:rPr>
              <a:t>Measures the flow rate of the pump with a high degree of accuracy.  A readout of the flowrate on the pump itself is not accurate enough without calibration.  </a:t>
            </a:r>
          </a:p>
          <a:p>
            <a:pPr marL="0" indent="0">
              <a:buNone/>
            </a:pPr>
            <a:endParaRPr lang="en-US" altLang="en-US" sz="1100" dirty="0">
              <a:solidFill>
                <a:schemeClr val="tx1"/>
              </a:solidFill>
            </a:endParaRPr>
          </a:p>
          <a:p>
            <a:pPr marL="0" indent="0">
              <a:buNone/>
            </a:pPr>
            <a:r>
              <a:rPr lang="en-US" altLang="en-US" sz="2000" b="1" dirty="0"/>
              <a:t>3. </a:t>
            </a:r>
            <a:r>
              <a:rPr lang="en-US" altLang="en-US" sz="2000" b="1" cap="all" dirty="0"/>
              <a:t>Sample collection device</a:t>
            </a:r>
          </a:p>
          <a:p>
            <a:pPr marL="0" indent="0">
              <a:buNone/>
            </a:pPr>
            <a:r>
              <a:rPr lang="en-US" altLang="en-US" sz="2000" dirty="0">
                <a:solidFill>
                  <a:schemeClr val="tx1"/>
                </a:solidFill>
              </a:rPr>
              <a:t>Separates and collects the small respirable dust particles from the dust cloud onto the filter for lab analysis of silica</a:t>
            </a:r>
          </a:p>
          <a:p>
            <a:pPr marL="0" indent="0">
              <a:buNone/>
            </a:pPr>
            <a:endParaRPr lang="en-US" altLang="en-US" sz="2000" dirty="0">
              <a:solidFill>
                <a:schemeClr val="tx1"/>
              </a:solidFill>
            </a:endParaRPr>
          </a:p>
          <a:p>
            <a:pPr marL="0" indent="0">
              <a:buNone/>
            </a:pPr>
            <a:endParaRPr lang="en-US" altLang="en-US" sz="1800" dirty="0">
              <a:solidFill>
                <a:schemeClr val="tx1"/>
              </a:solidFill>
            </a:endParaRPr>
          </a:p>
          <a:p>
            <a:pPr>
              <a:buAutoNum type="arabicPeriod" startAt="3"/>
            </a:pPr>
            <a:endParaRPr lang="en-US" altLang="en-US" sz="1800" dirty="0">
              <a:solidFill>
                <a:srgbClr val="FF0000"/>
              </a:solidFill>
            </a:endParaRPr>
          </a:p>
        </p:txBody>
      </p:sp>
    </p:spTree>
    <p:extLst>
      <p:ext uri="{BB962C8B-B14F-4D97-AF65-F5344CB8AC3E}">
        <p14:creationId xmlns:p14="http://schemas.microsoft.com/office/powerpoint/2010/main" val="5489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4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298869"/>
            <a:ext cx="5943600" cy="857250"/>
          </a:xfrm>
        </p:spPr>
        <p:txBody>
          <a:bodyPr>
            <a:noAutofit/>
          </a:bodyPr>
          <a:lstStyle/>
          <a:p>
            <a:pPr>
              <a:defRPr/>
            </a:pPr>
            <a:r>
              <a:rPr lang="en-US" sz="3400" dirty="0"/>
              <a:t>FIRST KEY COMPONENT</a:t>
            </a:r>
            <a:br>
              <a:rPr lang="en-US" sz="3400" dirty="0"/>
            </a:br>
            <a:r>
              <a:rPr lang="en-US" sz="3400" dirty="0">
                <a:solidFill>
                  <a:srgbClr val="48A0BA"/>
                </a:solidFill>
              </a:rPr>
              <a:t>SAMPLING PUMP</a:t>
            </a:r>
          </a:p>
        </p:txBody>
      </p:sp>
      <p:sp>
        <p:nvSpPr>
          <p:cNvPr id="30724" name="Slide Number Placeholder 4"/>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pic>
        <p:nvPicPr>
          <p:cNvPr id="30725"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12051" y="2819400"/>
            <a:ext cx="3318505" cy="22132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6718">
            <a:off x="725403" y="2420623"/>
            <a:ext cx="1749594" cy="2743359"/>
          </a:xfrm>
          <a:prstGeom prst="rect">
            <a:avLst/>
          </a:prstGeom>
        </p:spPr>
      </p:pic>
      <p:pic>
        <p:nvPicPr>
          <p:cNvPr id="7" name="Picture 6">
            <a:extLst>
              <a:ext uri="{FF2B5EF4-FFF2-40B4-BE49-F238E27FC236}">
                <a16:creationId xmlns:a16="http://schemas.microsoft.com/office/drawing/2014/main" id="{E7867EBF-581C-421F-9C48-A29712A6AD23}"/>
              </a:ext>
            </a:extLst>
          </p:cNvPr>
          <p:cNvPicPr>
            <a:picLocks noChangeAspect="1"/>
          </p:cNvPicPr>
          <p:nvPr/>
        </p:nvPicPr>
        <p:blipFill>
          <a:blip r:embed="rId4"/>
          <a:stretch>
            <a:fillRect/>
          </a:stretch>
        </p:blipFill>
        <p:spPr>
          <a:xfrm>
            <a:off x="6070620" y="2819400"/>
            <a:ext cx="2213268" cy="2213268"/>
          </a:xfrm>
          <a:prstGeom prst="rect">
            <a:avLst/>
          </a:prstGeom>
        </p:spPr>
      </p:pic>
    </p:spTree>
    <p:extLst>
      <p:ext uri="{BB962C8B-B14F-4D97-AF65-F5344CB8AC3E}">
        <p14:creationId xmlns:p14="http://schemas.microsoft.com/office/powerpoint/2010/main" val="2791043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Autofit/>
          </a:bodyPr>
          <a:lstStyle/>
          <a:p>
            <a:r>
              <a:rPr lang="en-US" sz="3400" dirty="0"/>
              <a:t>CHOOSING YOUR SAMPLING PUMP</a:t>
            </a:r>
            <a:br>
              <a:rPr lang="en-US" sz="3400" dirty="0"/>
            </a:br>
            <a:r>
              <a:rPr lang="en-US" sz="3100" dirty="0">
                <a:solidFill>
                  <a:srgbClr val="48A0BA"/>
                </a:solidFill>
              </a:rPr>
              <a:t>FACTORS TO CONSIDER</a:t>
            </a:r>
          </a:p>
        </p:txBody>
      </p:sp>
      <p:sp>
        <p:nvSpPr>
          <p:cNvPr id="5" name="Content Placeholder 4"/>
          <p:cNvSpPr>
            <a:spLocks noGrp="1"/>
          </p:cNvSpPr>
          <p:nvPr>
            <p:ph idx="1"/>
          </p:nvPr>
        </p:nvSpPr>
        <p:spPr>
          <a:xfrm>
            <a:off x="457200" y="2590800"/>
            <a:ext cx="8229600" cy="3535363"/>
          </a:xfrm>
        </p:spPr>
        <p:txBody>
          <a:bodyPr>
            <a:noAutofit/>
          </a:bodyPr>
          <a:lstStyle/>
          <a:p>
            <a:pPr>
              <a:buFont typeface="+mj-lt"/>
              <a:buAutoNum type="arabicPeriod"/>
            </a:pPr>
            <a:r>
              <a:rPr lang="en-US" sz="2000" b="1" dirty="0"/>
              <a:t>FLOWRATE</a:t>
            </a:r>
            <a:r>
              <a:rPr lang="en-US" sz="2000" dirty="0">
                <a:solidFill>
                  <a:schemeClr val="tx1"/>
                </a:solidFill>
              </a:rPr>
              <a:t>- Can the pump sample at the flowrates required for respirable dust samplers (typically 2 L/min or higher)?  </a:t>
            </a:r>
          </a:p>
          <a:p>
            <a:pPr>
              <a:buFont typeface="+mj-lt"/>
              <a:buAutoNum type="arabicPeriod"/>
            </a:pPr>
            <a:endParaRPr lang="en-US" sz="700" dirty="0">
              <a:solidFill>
                <a:schemeClr val="tx1"/>
              </a:solidFill>
            </a:endParaRPr>
          </a:p>
          <a:p>
            <a:pPr>
              <a:buFont typeface="+mj-lt"/>
              <a:buAutoNum type="arabicPeriod"/>
            </a:pPr>
            <a:r>
              <a:rPr lang="en-US" sz="2000" b="1" dirty="0"/>
              <a:t>POWER</a:t>
            </a:r>
            <a:r>
              <a:rPr lang="en-US" sz="2000" dirty="0">
                <a:solidFill>
                  <a:schemeClr val="tx1"/>
                </a:solidFill>
              </a:rPr>
              <a:t>- Can the pump continue to sample at a constant flowrate for 8 hours even with high dust load on the filter?</a:t>
            </a:r>
          </a:p>
          <a:p>
            <a:pPr>
              <a:buFont typeface="+mj-lt"/>
              <a:buAutoNum type="arabicPeriod"/>
            </a:pPr>
            <a:endParaRPr lang="en-US" sz="700" dirty="0">
              <a:solidFill>
                <a:schemeClr val="tx1"/>
              </a:solidFill>
            </a:endParaRPr>
          </a:p>
          <a:p>
            <a:pPr>
              <a:buFont typeface="+mj-lt"/>
              <a:buAutoNum type="arabicPeriod"/>
            </a:pPr>
            <a:r>
              <a:rPr lang="en-US" sz="2000" b="1" dirty="0"/>
              <a:t>SIZE AND WEIGHT- </a:t>
            </a:r>
            <a:r>
              <a:rPr lang="en-US" sz="2000" dirty="0">
                <a:solidFill>
                  <a:schemeClr val="tx1"/>
                </a:solidFill>
              </a:rPr>
              <a:t>Will the pump be acceptable for workers to wear for the full shift?</a:t>
            </a:r>
          </a:p>
          <a:p>
            <a:pPr>
              <a:buFont typeface="+mj-lt"/>
              <a:buAutoNum type="arabicPeriod"/>
            </a:pPr>
            <a:endParaRPr lang="en-US" sz="700" dirty="0">
              <a:solidFill>
                <a:schemeClr val="tx1"/>
              </a:solidFill>
            </a:endParaRPr>
          </a:p>
          <a:p>
            <a:pPr>
              <a:buFont typeface="+mj-lt"/>
              <a:buAutoNum type="arabicPeriod"/>
            </a:pPr>
            <a:r>
              <a:rPr lang="en-US" sz="2000" b="1" dirty="0"/>
              <a:t>AUTOMATIC FEATURES- </a:t>
            </a:r>
            <a:r>
              <a:rPr lang="en-US" sz="2000" dirty="0">
                <a:solidFill>
                  <a:schemeClr val="tx1"/>
                </a:solidFill>
              </a:rPr>
              <a:t>Do you want a basic pump or are you willing to pay for touchscreen, timers, programming options, PC compatibility?</a:t>
            </a:r>
          </a:p>
        </p:txBody>
      </p:sp>
    </p:spTree>
    <p:extLst>
      <p:ext uri="{BB962C8B-B14F-4D97-AF65-F5344CB8AC3E}">
        <p14:creationId xmlns:p14="http://schemas.microsoft.com/office/powerpoint/2010/main" val="199254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7964"/>
            <a:ext cx="8229600" cy="1143000"/>
          </a:xfrm>
        </p:spPr>
        <p:txBody>
          <a:bodyPr>
            <a:normAutofit/>
          </a:bodyPr>
          <a:lstStyle/>
          <a:p>
            <a:r>
              <a:rPr lang="en-US" sz="3400" dirty="0"/>
              <a:t>INEXPENSIVE, BASIC PUMP</a:t>
            </a:r>
            <a:br>
              <a:rPr lang="en-US" sz="3400" dirty="0"/>
            </a:br>
            <a:r>
              <a:rPr lang="en-US" sz="3100" dirty="0">
                <a:solidFill>
                  <a:srgbClr val="48A0BA"/>
                </a:solidFill>
              </a:rPr>
              <a:t>FROM SKC </a:t>
            </a:r>
          </a:p>
        </p:txBody>
      </p:sp>
      <p:sp>
        <p:nvSpPr>
          <p:cNvPr id="4" name="Content Placeholder 3"/>
          <p:cNvSpPr>
            <a:spLocks noGrp="1"/>
          </p:cNvSpPr>
          <p:nvPr>
            <p:ph sz="half" idx="1"/>
          </p:nvPr>
        </p:nvSpPr>
        <p:spPr>
          <a:xfrm>
            <a:off x="1219200" y="2288227"/>
            <a:ext cx="4038600" cy="4525963"/>
          </a:xfrm>
        </p:spPr>
        <p:txBody>
          <a:bodyPr>
            <a:normAutofit/>
          </a:bodyPr>
          <a:lstStyle/>
          <a:p>
            <a:pPr marL="0" indent="0">
              <a:buNone/>
            </a:pPr>
            <a:r>
              <a:rPr lang="en-US" b="1" dirty="0"/>
              <a:t>AIRCHEK 52</a:t>
            </a:r>
          </a:p>
          <a:p>
            <a:r>
              <a:rPr lang="en-US" sz="2000" dirty="0">
                <a:solidFill>
                  <a:schemeClr val="tx1"/>
                </a:solidFill>
              </a:rPr>
              <a:t>Flow range up to 3 L/min</a:t>
            </a:r>
          </a:p>
          <a:p>
            <a:r>
              <a:rPr lang="en-US" sz="2000" dirty="0">
                <a:solidFill>
                  <a:schemeClr val="tx1"/>
                </a:solidFill>
              </a:rPr>
              <a:t>On/off switch and flow adjustment screw</a:t>
            </a:r>
          </a:p>
          <a:p>
            <a:r>
              <a:rPr lang="en-US" sz="2000" dirty="0">
                <a:solidFill>
                  <a:schemeClr val="tx1"/>
                </a:solidFill>
              </a:rPr>
              <a:t>Maintains constant flow</a:t>
            </a:r>
          </a:p>
          <a:p>
            <a:r>
              <a:rPr lang="en-US" sz="2000" dirty="0">
                <a:solidFill>
                  <a:schemeClr val="tx1"/>
                </a:solidFill>
              </a:rPr>
              <a:t>Timer keeps track of sample time</a:t>
            </a:r>
          </a:p>
          <a:p>
            <a:r>
              <a:rPr lang="en-US" sz="2000" dirty="0">
                <a:solidFill>
                  <a:schemeClr val="tx1"/>
                </a:solidFill>
              </a:rPr>
              <a:t>No programmability </a:t>
            </a:r>
          </a:p>
          <a:p>
            <a:endParaRPr lang="en-US" sz="1800" dirty="0">
              <a:solidFill>
                <a:schemeClr val="tx1"/>
              </a:solidFill>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91198" y="2188642"/>
            <a:ext cx="1630203" cy="2911078"/>
          </a:xfrm>
        </p:spPr>
      </p:pic>
      <p:sp>
        <p:nvSpPr>
          <p:cNvPr id="7" name="TextBox 6"/>
          <p:cNvSpPr txBox="1"/>
          <p:nvPr/>
        </p:nvSpPr>
        <p:spPr>
          <a:xfrm>
            <a:off x="5044199" y="5043817"/>
            <a:ext cx="3124200" cy="646331"/>
          </a:xfrm>
          <a:prstGeom prst="rect">
            <a:avLst/>
          </a:prstGeom>
          <a:noFill/>
        </p:spPr>
        <p:txBody>
          <a:bodyPr wrap="square" rtlCol="0">
            <a:spAutoFit/>
          </a:bodyPr>
          <a:lstStyle/>
          <a:p>
            <a:pPr algn="ctr"/>
            <a:r>
              <a:rPr lang="en-US" dirty="0">
                <a:solidFill>
                  <a:srgbClr val="414A87"/>
                </a:solidFill>
                <a:latin typeface="Arial" panose="020B0604020202020204" pitchFamily="34" charset="0"/>
                <a:cs typeface="Arial" panose="020B0604020202020204" pitchFamily="34" charset="0"/>
              </a:rPr>
              <a:t>Available in a basic silica kit with required accessories.</a:t>
            </a:r>
          </a:p>
        </p:txBody>
      </p:sp>
    </p:spTree>
    <p:extLst>
      <p:ext uri="{BB962C8B-B14F-4D97-AF65-F5344CB8AC3E}">
        <p14:creationId xmlns:p14="http://schemas.microsoft.com/office/powerpoint/2010/main" val="2976861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a:bodyPr>
          <a:lstStyle/>
          <a:p>
            <a:r>
              <a:rPr lang="en-US" sz="3400" cap="all" dirty="0"/>
              <a:t>Advanced pump</a:t>
            </a:r>
            <a:br>
              <a:rPr lang="en-US" sz="3400" cap="all" dirty="0"/>
            </a:br>
            <a:r>
              <a:rPr lang="en-US" sz="3100" cap="all" dirty="0">
                <a:solidFill>
                  <a:srgbClr val="48A0BA"/>
                </a:solidFill>
              </a:rPr>
              <a:t>from </a:t>
            </a:r>
            <a:r>
              <a:rPr lang="en-US" sz="3100" cap="all" dirty="0" err="1">
                <a:solidFill>
                  <a:srgbClr val="48A0BA"/>
                </a:solidFill>
              </a:rPr>
              <a:t>skc</a:t>
            </a:r>
            <a:endParaRPr lang="en-US" sz="3100" dirty="0">
              <a:solidFill>
                <a:srgbClr val="48A0BA"/>
              </a:solidFill>
            </a:endParaRPr>
          </a:p>
        </p:txBody>
      </p:sp>
      <p:sp>
        <p:nvSpPr>
          <p:cNvPr id="3" name="Content Placeholder 2"/>
          <p:cNvSpPr>
            <a:spLocks noGrp="1"/>
          </p:cNvSpPr>
          <p:nvPr>
            <p:ph sz="half" idx="1"/>
          </p:nvPr>
        </p:nvSpPr>
        <p:spPr>
          <a:xfrm>
            <a:off x="762000" y="2209800"/>
            <a:ext cx="4038600" cy="3916363"/>
          </a:xfrm>
        </p:spPr>
        <p:txBody>
          <a:bodyPr>
            <a:normAutofit/>
          </a:bodyPr>
          <a:lstStyle/>
          <a:p>
            <a:pPr marL="0" indent="0">
              <a:buNone/>
            </a:pPr>
            <a:r>
              <a:rPr lang="en-US" sz="2400" b="1" dirty="0"/>
              <a:t>AIRCHEK TOUCH </a:t>
            </a:r>
          </a:p>
          <a:p>
            <a:r>
              <a:rPr lang="en-US" sz="2000" dirty="0">
                <a:solidFill>
                  <a:schemeClr val="tx1"/>
                </a:solidFill>
              </a:rPr>
              <a:t>Flow range up to 5 L/min</a:t>
            </a:r>
          </a:p>
          <a:p>
            <a:r>
              <a:rPr lang="en-US" sz="2000" dirty="0">
                <a:solidFill>
                  <a:schemeClr val="tx1"/>
                </a:solidFill>
              </a:rPr>
              <a:t>Intuitive touch screen to set and monitor pump functions and flowrate.</a:t>
            </a:r>
          </a:p>
          <a:p>
            <a:r>
              <a:rPr lang="en-US" sz="2000" dirty="0">
                <a:solidFill>
                  <a:schemeClr val="tx1"/>
                </a:solidFill>
              </a:rPr>
              <a:t>Optional software to set up pump functions/flowrate and to document pump history in the field.  </a:t>
            </a:r>
            <a:endParaRPr lang="en-US" sz="2000" dirty="0">
              <a:solidFill>
                <a:srgbClr val="FF0000"/>
              </a:solidFill>
            </a:endParaRPr>
          </a:p>
          <a:p>
            <a:endParaRPr lang="en-US" sz="1800" dirty="0">
              <a:solidFill>
                <a:schemeClr val="tx1"/>
              </a:solidFill>
            </a:endParaRPr>
          </a:p>
        </p:txBody>
      </p:sp>
      <p:pic>
        <p:nvPicPr>
          <p:cNvPr id="7"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2286000"/>
            <a:ext cx="3138488" cy="2092325"/>
          </a:xfrm>
        </p:spPr>
      </p:pic>
      <p:sp>
        <p:nvSpPr>
          <p:cNvPr id="8" name="TextBox 7"/>
          <p:cNvSpPr txBox="1"/>
          <p:nvPr/>
        </p:nvSpPr>
        <p:spPr>
          <a:xfrm>
            <a:off x="5036344" y="4378325"/>
            <a:ext cx="2971800" cy="923330"/>
          </a:xfrm>
          <a:prstGeom prst="rect">
            <a:avLst/>
          </a:prstGeom>
          <a:noFill/>
        </p:spPr>
        <p:txBody>
          <a:bodyPr wrap="square" rtlCol="0">
            <a:spAutoFit/>
          </a:bodyPr>
          <a:lstStyle/>
          <a:p>
            <a:pPr algn="ctr"/>
            <a:r>
              <a:rPr lang="en-US" dirty="0">
                <a:solidFill>
                  <a:srgbClr val="414A87"/>
                </a:solidFill>
                <a:latin typeface="Arial" panose="020B0604020202020204" pitchFamily="34" charset="0"/>
                <a:cs typeface="Arial" panose="020B0604020202020204" pitchFamily="34" charset="0"/>
              </a:rPr>
              <a:t>Available in a deluxe silica kit with required accessories.</a:t>
            </a:r>
          </a:p>
        </p:txBody>
      </p:sp>
    </p:spTree>
    <p:extLst>
      <p:ext uri="{BB962C8B-B14F-4D97-AF65-F5344CB8AC3E}">
        <p14:creationId xmlns:p14="http://schemas.microsoft.com/office/powerpoint/2010/main" val="3272000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p>
            <a:pPr>
              <a:defRPr/>
            </a:pPr>
            <a:r>
              <a:rPr lang="en-US" sz="3400" dirty="0"/>
              <a:t>SECOND KEY COMPONENT</a:t>
            </a:r>
            <a:br>
              <a:rPr lang="en-US" sz="3400" dirty="0"/>
            </a:br>
            <a:r>
              <a:rPr lang="en-US" sz="3100" dirty="0">
                <a:solidFill>
                  <a:srgbClr val="48A0BA"/>
                </a:solidFill>
              </a:rPr>
              <a:t>CALIBRATOR (FLOWMETER)</a:t>
            </a:r>
          </a:p>
        </p:txBody>
      </p:sp>
      <p:sp>
        <p:nvSpPr>
          <p:cNvPr id="45059" name="Slide Number Placeholder 4"/>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fld id="{38A45280-ABF6-4F2E-8A6E-61D8ECA039FB}" type="slidenum">
              <a:rPr lang="en-US" altLang="en-US" sz="1950">
                <a:solidFill>
                  <a:schemeClr val="bg1"/>
                </a:solidFill>
              </a:rPr>
              <a:pPr>
                <a:spcBef>
                  <a:spcPct val="0"/>
                </a:spcBef>
                <a:buClrTx/>
                <a:buSzTx/>
                <a:buFontTx/>
                <a:buNone/>
              </a:pPr>
              <a:t>25</a:t>
            </a:fld>
            <a:endParaRPr lang="en-US" altLang="en-US" sz="1950">
              <a:solidFill>
                <a:schemeClr val="bg1"/>
              </a:solidFill>
            </a:endParaRPr>
          </a:p>
        </p:txBody>
      </p:sp>
      <p:pic>
        <p:nvPicPr>
          <p:cNvPr id="45060" name="Picture 4" descr="3202A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623839"/>
            <a:ext cx="9715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3470" y="2452389"/>
            <a:ext cx="123706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6" descr="Defen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869677"/>
            <a:ext cx="156337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511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AutoShape 2"/>
          <p:cNvSpPr>
            <a:spLocks noGrp="1" noChangeArrowheads="1"/>
          </p:cNvSpPr>
          <p:nvPr>
            <p:ph type="title"/>
          </p:nvPr>
        </p:nvSpPr>
        <p:spPr>
          <a:xfrm>
            <a:off x="457200" y="826891"/>
            <a:ext cx="8229600" cy="1143000"/>
          </a:xfrm>
        </p:spPr>
        <p:txBody>
          <a:bodyPr>
            <a:normAutofit/>
          </a:bodyPr>
          <a:lstStyle/>
          <a:p>
            <a:pPr eaLnBrk="1" hangingPunct="1">
              <a:defRPr/>
            </a:pPr>
            <a:r>
              <a:rPr lang="en-US" altLang="en-US" sz="3400" dirty="0"/>
              <a:t>PUMP CALIBRATION</a:t>
            </a:r>
            <a:br>
              <a:rPr lang="en-US" altLang="en-US" sz="3400" dirty="0"/>
            </a:br>
            <a:r>
              <a:rPr lang="en-US" altLang="en-US" sz="3100" dirty="0">
                <a:solidFill>
                  <a:srgbClr val="48A0BA"/>
                </a:solidFill>
              </a:rPr>
              <a:t>CLARIFICATION</a:t>
            </a:r>
          </a:p>
        </p:txBody>
      </p:sp>
      <p:sp>
        <p:nvSpPr>
          <p:cNvPr id="159747" name="Rectangle 3"/>
          <p:cNvSpPr>
            <a:spLocks noGrp="1" noChangeArrowheads="1"/>
          </p:cNvSpPr>
          <p:nvPr>
            <p:ph sz="half" idx="1"/>
          </p:nvPr>
        </p:nvSpPr>
        <p:spPr>
          <a:xfrm>
            <a:off x="533400" y="2190946"/>
            <a:ext cx="8077200" cy="3840163"/>
          </a:xfrm>
        </p:spPr>
        <p:txBody>
          <a:bodyPr>
            <a:noAutofit/>
          </a:bodyPr>
          <a:lstStyle/>
          <a:p>
            <a:pPr eaLnBrk="1" hangingPunct="1">
              <a:spcBef>
                <a:spcPts val="0"/>
              </a:spcBef>
            </a:pPr>
            <a:r>
              <a:rPr lang="en-US" altLang="en-US" sz="2200" dirty="0">
                <a:solidFill>
                  <a:schemeClr val="tx1"/>
                </a:solidFill>
              </a:rPr>
              <a:t>The term </a:t>
            </a:r>
            <a:r>
              <a:rPr lang="en-US" altLang="en-US" sz="2200" i="1" dirty="0">
                <a:solidFill>
                  <a:schemeClr val="tx1"/>
                </a:solidFill>
              </a:rPr>
              <a:t>calibration</a:t>
            </a:r>
            <a:r>
              <a:rPr lang="en-US" altLang="en-US" sz="2200" dirty="0">
                <a:solidFill>
                  <a:schemeClr val="tx1"/>
                </a:solidFill>
              </a:rPr>
              <a:t> can be confusing to those who are new to air sampling.  </a:t>
            </a:r>
          </a:p>
          <a:p>
            <a:pPr marL="0" indent="0">
              <a:spcBef>
                <a:spcPts val="0"/>
              </a:spcBef>
              <a:buNone/>
            </a:pPr>
            <a:endParaRPr lang="en-US" altLang="en-US" sz="500" dirty="0">
              <a:solidFill>
                <a:schemeClr val="tx1"/>
              </a:solidFill>
            </a:endParaRPr>
          </a:p>
          <a:p>
            <a:pPr eaLnBrk="1" hangingPunct="1">
              <a:spcBef>
                <a:spcPts val="0"/>
              </a:spcBef>
            </a:pPr>
            <a:r>
              <a:rPr lang="en-US" altLang="en-US" sz="2200" dirty="0">
                <a:solidFill>
                  <a:schemeClr val="tx1"/>
                </a:solidFill>
              </a:rPr>
              <a:t>Calibration of pumps does </a:t>
            </a:r>
            <a:r>
              <a:rPr lang="en-US" altLang="en-US" sz="2200" b="1" dirty="0">
                <a:solidFill>
                  <a:schemeClr val="tx1"/>
                </a:solidFill>
              </a:rPr>
              <a:t>not</a:t>
            </a:r>
            <a:r>
              <a:rPr lang="en-US" altLang="en-US" sz="2200" dirty="0">
                <a:solidFill>
                  <a:schemeClr val="tx1"/>
                </a:solidFill>
              </a:rPr>
              <a:t> refer to an annual service that is done by the factory.  </a:t>
            </a:r>
          </a:p>
          <a:p>
            <a:pPr eaLnBrk="1" hangingPunct="1">
              <a:spcBef>
                <a:spcPts val="0"/>
              </a:spcBef>
            </a:pPr>
            <a:endParaRPr lang="en-US" altLang="en-US" sz="500" dirty="0">
              <a:solidFill>
                <a:schemeClr val="tx1"/>
              </a:solidFill>
            </a:endParaRPr>
          </a:p>
          <a:p>
            <a:pPr>
              <a:spcBef>
                <a:spcPts val="0"/>
              </a:spcBef>
            </a:pPr>
            <a:r>
              <a:rPr lang="en-US" altLang="en-US" sz="2200" dirty="0">
                <a:solidFill>
                  <a:schemeClr val="tx1"/>
                </a:solidFill>
              </a:rPr>
              <a:t>Pump calibration means that you the user set and verify the flowrate of the pump to that required in the sampling procedure.</a:t>
            </a:r>
          </a:p>
          <a:p>
            <a:pPr>
              <a:spcBef>
                <a:spcPts val="0"/>
              </a:spcBef>
            </a:pPr>
            <a:endParaRPr lang="en-US" altLang="en-US" sz="500" dirty="0">
              <a:solidFill>
                <a:schemeClr val="tx1"/>
              </a:solidFill>
            </a:endParaRPr>
          </a:p>
          <a:p>
            <a:pPr>
              <a:spcBef>
                <a:spcPts val="0"/>
              </a:spcBef>
            </a:pPr>
            <a:r>
              <a:rPr lang="en-US" altLang="en-US" sz="2200" b="1" dirty="0">
                <a:solidFill>
                  <a:schemeClr val="tx1"/>
                </a:solidFill>
              </a:rPr>
              <a:t>This must be done before and after every sample that you take.</a:t>
            </a:r>
          </a:p>
          <a:p>
            <a:pPr>
              <a:spcBef>
                <a:spcPts val="0"/>
              </a:spcBef>
            </a:pPr>
            <a:endParaRPr lang="en-US" altLang="en-US" sz="500" b="1" dirty="0">
              <a:solidFill>
                <a:schemeClr val="tx1"/>
              </a:solidFill>
            </a:endParaRPr>
          </a:p>
          <a:p>
            <a:pPr>
              <a:spcBef>
                <a:spcPts val="0"/>
              </a:spcBef>
            </a:pPr>
            <a:r>
              <a:rPr lang="en-US" altLang="en-US" sz="2200" dirty="0">
                <a:solidFill>
                  <a:schemeClr val="tx1"/>
                </a:solidFill>
              </a:rPr>
              <a:t>The average of the pre- and post- sample flowrates is used to calculate the air volume.</a:t>
            </a:r>
          </a:p>
          <a:p>
            <a:pPr eaLnBrk="1" hangingPunct="1">
              <a:lnSpc>
                <a:spcPct val="90000"/>
              </a:lnSpc>
            </a:pPr>
            <a:endParaRPr lang="en-US" altLang="en-US" sz="2400" dirty="0">
              <a:solidFill>
                <a:schemeClr val="tx1"/>
              </a:solidFill>
            </a:endParaRPr>
          </a:p>
        </p:txBody>
      </p:sp>
      <p:sp>
        <p:nvSpPr>
          <p:cNvPr id="46082" name="Slide Number Placeholder 6"/>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spTree>
    <p:extLst>
      <p:ext uri="{BB962C8B-B14F-4D97-AF65-F5344CB8AC3E}">
        <p14:creationId xmlns:p14="http://schemas.microsoft.com/office/powerpoint/2010/main" val="84150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74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7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sp>
        <p:nvSpPr>
          <p:cNvPr id="27651" name="AutoShape 2"/>
          <p:cNvSpPr>
            <a:spLocks noGrp="1" noChangeArrowheads="1"/>
          </p:cNvSpPr>
          <p:nvPr>
            <p:ph type="title"/>
          </p:nvPr>
        </p:nvSpPr>
        <p:spPr>
          <a:xfrm>
            <a:off x="457200" y="990600"/>
            <a:ext cx="8229600" cy="1143000"/>
          </a:xfrm>
          <a:extLst>
            <a:ext uri="{91240B29-F687-4F45-9708-019B960494DF}">
              <a14:hiddenLine xmlns:a14="http://schemas.microsoft.com/office/drawing/2010/main" w="12700">
                <a:solidFill>
                  <a:schemeClr val="tx1"/>
                </a:solidFill>
                <a:round/>
                <a:headEnd/>
                <a:tailEnd/>
              </a14:hiddenLine>
            </a:ext>
          </a:extLst>
        </p:spPr>
        <p:txBody>
          <a:bodyPr vert="horz" lIns="67866" tIns="33338" rIns="67866" bIns="33338" rtlCol="0" anchor="t">
            <a:normAutofit/>
          </a:bodyPr>
          <a:lstStyle/>
          <a:p>
            <a:pPr eaLnBrk="1" hangingPunct="1">
              <a:defRPr/>
            </a:pPr>
            <a:r>
              <a:rPr lang="en-US" altLang="en-US" sz="3400" dirty="0"/>
              <a:t>PUMP CALIBRATION:</a:t>
            </a:r>
            <a:br>
              <a:rPr lang="en-US" altLang="en-US" sz="3400" dirty="0"/>
            </a:br>
            <a:r>
              <a:rPr lang="en-US" altLang="en-US" sz="3100" cap="all" dirty="0">
                <a:solidFill>
                  <a:srgbClr val="48A0BA"/>
                </a:solidFill>
              </a:rPr>
              <a:t>why you have to do it</a:t>
            </a:r>
          </a:p>
        </p:txBody>
      </p:sp>
      <p:sp>
        <p:nvSpPr>
          <p:cNvPr id="27652" name="Rectangle 3"/>
          <p:cNvSpPr>
            <a:spLocks noGrp="1" noChangeArrowheads="1"/>
          </p:cNvSpPr>
          <p:nvPr>
            <p:ph type="body" idx="1"/>
          </p:nvPr>
        </p:nvSpPr>
        <p:spPr>
          <a:xfrm>
            <a:off x="564023" y="2514600"/>
            <a:ext cx="8015954" cy="2743200"/>
          </a:xfrm>
          <a:extLst>
            <a:ext uri="{91240B29-F687-4F45-9708-019B960494DF}">
              <a14:hiddenLine xmlns:a14="http://schemas.microsoft.com/office/drawing/2010/main" w="12700">
                <a:solidFill>
                  <a:schemeClr val="tx1"/>
                </a:solidFill>
                <a:miter lim="800000"/>
                <a:headEnd/>
                <a:tailEnd/>
              </a14:hiddenLine>
            </a:ext>
          </a:extLst>
        </p:spPr>
        <p:txBody>
          <a:bodyPr vert="horz" lIns="67866" tIns="33338" rIns="67866" bIns="33338" rtlCol="0">
            <a:normAutofit/>
          </a:bodyPr>
          <a:lstStyle/>
          <a:p>
            <a:pPr eaLnBrk="1" hangingPunct="1">
              <a:lnSpc>
                <a:spcPct val="90000"/>
              </a:lnSpc>
              <a:defRPr/>
            </a:pPr>
            <a:r>
              <a:rPr lang="en-US" altLang="en-US" sz="2400" dirty="0">
                <a:solidFill>
                  <a:schemeClr val="tx1"/>
                </a:solidFill>
              </a:rPr>
              <a:t>You must calculate total air volume for each  sample and report this to the laboratory when you submit your samples (filters) to them.</a:t>
            </a:r>
          </a:p>
          <a:p>
            <a:pPr marL="0" indent="0">
              <a:lnSpc>
                <a:spcPct val="90000"/>
              </a:lnSpc>
              <a:buNone/>
              <a:defRPr/>
            </a:pPr>
            <a:endParaRPr lang="en-US" altLang="en-US" sz="1100" dirty="0">
              <a:solidFill>
                <a:schemeClr val="tx1"/>
              </a:solidFill>
            </a:endParaRPr>
          </a:p>
          <a:p>
            <a:pPr eaLnBrk="1" hangingPunct="1">
              <a:lnSpc>
                <a:spcPct val="90000"/>
              </a:lnSpc>
              <a:defRPr/>
            </a:pPr>
            <a:r>
              <a:rPr lang="en-US" altLang="en-US" sz="2400" dirty="0">
                <a:solidFill>
                  <a:schemeClr val="tx1"/>
                </a:solidFill>
              </a:rPr>
              <a:t>The laboratory will use the total air volume you provided to calculate airborne concentration levels of silica for each sample.</a:t>
            </a:r>
          </a:p>
          <a:p>
            <a:pPr eaLnBrk="1" hangingPunct="1">
              <a:lnSpc>
                <a:spcPct val="90000"/>
              </a:lnSpc>
              <a:buFont typeface="Wingdings" panose="05000000000000000000" pitchFamily="2" charset="2"/>
              <a:buNone/>
              <a:defRPr/>
            </a:pPr>
            <a:endParaRPr lang="en-US" altLang="en-US" sz="2400" dirty="0">
              <a:solidFill>
                <a:schemeClr val="tx1"/>
              </a:solidFill>
            </a:endParaRPr>
          </a:p>
        </p:txBody>
      </p:sp>
    </p:spTree>
    <p:extLst>
      <p:ext uri="{BB962C8B-B14F-4D97-AF65-F5344CB8AC3E}">
        <p14:creationId xmlns:p14="http://schemas.microsoft.com/office/powerpoint/2010/main" val="871040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838200"/>
            <a:ext cx="8229600" cy="1143000"/>
          </a:xfrm>
        </p:spPr>
        <p:txBody>
          <a:bodyPr>
            <a:normAutofit/>
          </a:bodyPr>
          <a:lstStyle/>
          <a:p>
            <a:r>
              <a:rPr lang="en-US" altLang="en-US" sz="3400" dirty="0"/>
              <a:t>PUMP CALIBRATION:</a:t>
            </a:r>
            <a:br>
              <a:rPr lang="en-US" altLang="en-US" sz="3400" dirty="0"/>
            </a:br>
            <a:r>
              <a:rPr lang="en-US" altLang="en-US" sz="3100" cap="all" dirty="0">
                <a:solidFill>
                  <a:srgbClr val="48A0BA"/>
                </a:solidFill>
              </a:rPr>
              <a:t>how its used</a:t>
            </a:r>
            <a:endParaRPr lang="en-US" altLang="en-US" sz="3100" dirty="0">
              <a:solidFill>
                <a:srgbClr val="48A0BA"/>
              </a:solidFill>
            </a:endParaRPr>
          </a:p>
        </p:txBody>
      </p:sp>
      <p:sp>
        <p:nvSpPr>
          <p:cNvPr id="3" name="Content Placeholder 2"/>
          <p:cNvSpPr>
            <a:spLocks noGrp="1"/>
          </p:cNvSpPr>
          <p:nvPr>
            <p:ph idx="1"/>
          </p:nvPr>
        </p:nvSpPr>
        <p:spPr>
          <a:xfrm>
            <a:off x="787400" y="2362200"/>
            <a:ext cx="7569199" cy="3254226"/>
          </a:xfrm>
        </p:spPr>
        <p:txBody>
          <a:bodyPr>
            <a:normAutofit lnSpcReduction="10000"/>
          </a:bodyPr>
          <a:lstStyle/>
          <a:p>
            <a:pPr marL="0" indent="0">
              <a:lnSpc>
                <a:spcPct val="90000"/>
              </a:lnSpc>
              <a:buNone/>
            </a:pPr>
            <a:r>
              <a:rPr lang="en-US" altLang="en-US" sz="2200" dirty="0">
                <a:solidFill>
                  <a:schemeClr val="tx1"/>
                </a:solidFill>
              </a:rPr>
              <a:t>The pump flow rate measured by your pump calibrator is multiplied by the total sampling time. </a:t>
            </a:r>
          </a:p>
          <a:p>
            <a:pPr marL="0" indent="0">
              <a:lnSpc>
                <a:spcPct val="90000"/>
              </a:lnSpc>
              <a:buNone/>
            </a:pPr>
            <a:r>
              <a:rPr lang="en-US" altLang="en-US" sz="2200" b="1" dirty="0">
                <a:solidFill>
                  <a:schemeClr val="tx1"/>
                </a:solidFill>
              </a:rPr>
              <a:t>Flow rate (L/min) X Time (min)=Air Volume (L of air)</a:t>
            </a:r>
          </a:p>
          <a:p>
            <a:pPr marL="0" indent="0">
              <a:lnSpc>
                <a:spcPct val="90000"/>
              </a:lnSpc>
              <a:buNone/>
            </a:pPr>
            <a:endParaRPr lang="en-US" altLang="en-US" sz="2200" dirty="0">
              <a:solidFill>
                <a:srgbClr val="FF0000"/>
              </a:solidFill>
            </a:endParaRPr>
          </a:p>
          <a:p>
            <a:pPr marL="0" indent="0">
              <a:lnSpc>
                <a:spcPct val="90000"/>
              </a:lnSpc>
              <a:buNone/>
            </a:pPr>
            <a:r>
              <a:rPr lang="en-US" altLang="en-US" sz="2200" dirty="0">
                <a:solidFill>
                  <a:schemeClr val="tx1"/>
                </a:solidFill>
              </a:rPr>
              <a:t>This air volume is sent by you to the laboratory with each one of your samples.  </a:t>
            </a:r>
          </a:p>
          <a:p>
            <a:pPr marL="0" indent="0">
              <a:lnSpc>
                <a:spcPct val="90000"/>
              </a:lnSpc>
              <a:buNone/>
            </a:pPr>
            <a:endParaRPr lang="en-US" altLang="en-US" sz="2200" dirty="0"/>
          </a:p>
          <a:p>
            <a:pPr marL="0" indent="0">
              <a:lnSpc>
                <a:spcPct val="90000"/>
              </a:lnSpc>
              <a:buNone/>
            </a:pPr>
            <a:r>
              <a:rPr lang="en-US" altLang="en-US" sz="2200" dirty="0">
                <a:solidFill>
                  <a:schemeClr val="tx1"/>
                </a:solidFill>
              </a:rPr>
              <a:t>The lab will then measure the amount of silica on the filter and will use the air volume you supplied to calculate micrograms/m</a:t>
            </a:r>
            <a:r>
              <a:rPr lang="en-US" altLang="en-US" sz="2200" baseline="30000" dirty="0">
                <a:solidFill>
                  <a:schemeClr val="tx1"/>
                </a:solidFill>
              </a:rPr>
              <a:t>3</a:t>
            </a:r>
            <a:r>
              <a:rPr lang="en-US" altLang="en-US" sz="2200" dirty="0">
                <a:solidFill>
                  <a:schemeClr val="tx1"/>
                </a:solidFill>
              </a:rPr>
              <a:t> of silica in the air.</a:t>
            </a:r>
          </a:p>
          <a:p>
            <a:pPr marL="0" indent="0">
              <a:buNone/>
            </a:pPr>
            <a:endParaRPr lang="en-US" altLang="en-US" dirty="0"/>
          </a:p>
        </p:txBody>
      </p:sp>
      <p:sp>
        <p:nvSpPr>
          <p:cNvPr id="50180" name="Slide Number Placeholder 3"/>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spTree>
    <p:extLst>
      <p:ext uri="{BB962C8B-B14F-4D97-AF65-F5344CB8AC3E}">
        <p14:creationId xmlns:p14="http://schemas.microsoft.com/office/powerpoint/2010/main" val="2408320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normAutofit/>
          </a:bodyPr>
          <a:lstStyle/>
          <a:p>
            <a:r>
              <a:rPr lang="en-US" sz="3400" cap="all" dirty="0"/>
              <a:t>It is important to have a </a:t>
            </a:r>
            <a:br>
              <a:rPr lang="en-US" sz="3400" cap="all" dirty="0"/>
            </a:br>
            <a:r>
              <a:rPr lang="en-US" sz="3100" cap="all" dirty="0">
                <a:solidFill>
                  <a:srgbClr val="48A0BA"/>
                </a:solidFill>
              </a:rPr>
              <a:t>high accuracy calibrator</a:t>
            </a:r>
          </a:p>
        </p:txBody>
      </p:sp>
      <p:sp>
        <p:nvSpPr>
          <p:cNvPr id="4" name="Content Placeholder 3"/>
          <p:cNvSpPr>
            <a:spLocks noGrp="1"/>
          </p:cNvSpPr>
          <p:nvPr>
            <p:ph sz="half" idx="1"/>
          </p:nvPr>
        </p:nvSpPr>
        <p:spPr>
          <a:xfrm>
            <a:off x="762000" y="2209800"/>
            <a:ext cx="4038600" cy="3992563"/>
          </a:xfrm>
        </p:spPr>
        <p:txBody>
          <a:bodyPr>
            <a:noAutofit/>
          </a:bodyPr>
          <a:lstStyle/>
          <a:p>
            <a:r>
              <a:rPr lang="en-US" sz="2400" dirty="0">
                <a:solidFill>
                  <a:schemeClr val="tx1"/>
                </a:solidFill>
              </a:rPr>
              <a:t>Everyone doing air sampling should have at least one calibrator of high accuracy that is recertified annually to a national standard (NIST) by a ISO calibration laboratory.  </a:t>
            </a:r>
          </a:p>
          <a:p>
            <a:r>
              <a:rPr lang="en-US" sz="2400" dirty="0">
                <a:solidFill>
                  <a:schemeClr val="tx1"/>
                </a:solidFill>
              </a:rPr>
              <a:t>Fee for annual recalibration by SKC Cal Lab is only $195.    </a:t>
            </a:r>
          </a:p>
        </p:txBody>
      </p:sp>
      <p:sp>
        <p:nvSpPr>
          <p:cNvPr id="5" name="Content Placeholder 4"/>
          <p:cNvSpPr>
            <a:spLocks noGrp="1"/>
          </p:cNvSpPr>
          <p:nvPr>
            <p:ph sz="half" idx="2"/>
          </p:nvPr>
        </p:nvSpPr>
        <p:spPr>
          <a:xfrm>
            <a:off x="4561002" y="2209800"/>
            <a:ext cx="4038600" cy="3992563"/>
          </a:xfrm>
        </p:spPr>
        <p:txBody>
          <a:bodyPr>
            <a:normAutofit/>
          </a:bodyPr>
          <a:lstStyle/>
          <a:p>
            <a:r>
              <a:rPr lang="en-US" sz="2400" dirty="0">
                <a:solidFill>
                  <a:schemeClr val="tx1"/>
                </a:solidFill>
              </a:rPr>
              <a:t>You may also want some less expensive field devices (such as rotameters) that you can calibrate yourself by comparing the flow indication on the rotameter to that of your high accuracy, certified calibrator. </a:t>
            </a:r>
            <a:endParaRPr lang="en-US" sz="3600" dirty="0">
              <a:solidFill>
                <a:schemeClr val="tx1"/>
              </a:solidFill>
            </a:endParaRPr>
          </a:p>
        </p:txBody>
      </p:sp>
    </p:spTree>
    <p:extLst>
      <p:ext uri="{BB962C8B-B14F-4D97-AF65-F5344CB8AC3E}">
        <p14:creationId xmlns:p14="http://schemas.microsoft.com/office/powerpoint/2010/main" val="406426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22927" y="990600"/>
            <a:ext cx="8229600" cy="1143000"/>
          </a:xfrm>
        </p:spPr>
        <p:txBody>
          <a:bodyPr>
            <a:noAutofit/>
          </a:bodyPr>
          <a:lstStyle/>
          <a:p>
            <a:r>
              <a:rPr lang="en-US" sz="3400" cap="all" dirty="0"/>
              <a:t>What’s the big deal </a:t>
            </a:r>
            <a:br>
              <a:rPr lang="en-US" sz="3400" cap="all" dirty="0"/>
            </a:br>
            <a:r>
              <a:rPr lang="en-US" sz="3100" cap="all" dirty="0">
                <a:solidFill>
                  <a:srgbClr val="48A0BA"/>
                </a:solidFill>
              </a:rPr>
              <a:t>about the 2016 osha standard for silica?</a:t>
            </a:r>
            <a:br>
              <a:rPr lang="en-US" sz="3100" b="0" cap="all" dirty="0">
                <a:solidFill>
                  <a:srgbClr val="48A0BA"/>
                </a:solidFill>
              </a:rPr>
            </a:br>
            <a:endParaRPr lang="en-US" altLang="en-US" sz="3100" dirty="0">
              <a:solidFill>
                <a:srgbClr val="48A0BA"/>
              </a:solidFill>
            </a:endParaRPr>
          </a:p>
        </p:txBody>
      </p:sp>
      <p:sp>
        <p:nvSpPr>
          <p:cNvPr id="10243" name="Rectangle 3"/>
          <p:cNvSpPr>
            <a:spLocks noGrp="1" noChangeArrowheads="1"/>
          </p:cNvSpPr>
          <p:nvPr>
            <p:ph type="body" idx="1"/>
          </p:nvPr>
        </p:nvSpPr>
        <p:spPr>
          <a:xfrm>
            <a:off x="746290" y="2362200"/>
            <a:ext cx="7782873" cy="3724821"/>
          </a:xfrm>
        </p:spPr>
        <p:txBody>
          <a:bodyPr>
            <a:normAutofit/>
          </a:bodyPr>
          <a:lstStyle/>
          <a:p>
            <a:r>
              <a:rPr lang="en-US" altLang="en-US" sz="2200" cap="all" dirty="0">
                <a:solidFill>
                  <a:schemeClr val="tx1"/>
                </a:solidFill>
              </a:rPr>
              <a:t>New permissible Exposure Limit (PEL):  </a:t>
            </a:r>
          </a:p>
          <a:p>
            <a:pPr lvl="1"/>
            <a:r>
              <a:rPr lang="en-US" altLang="en-US" sz="1800" dirty="0">
                <a:solidFill>
                  <a:schemeClr val="tx1"/>
                </a:solidFill>
              </a:rPr>
              <a:t>U.S. OSHA significantly reduced (cut in half) the amount of silica that workers can be exposed to over the 8-hour workday. Employers must ensure that no employee is exposed to a concentration of silica in excess of 50 micrograms of silica/cubic meter of air (µg/m</a:t>
            </a:r>
            <a:r>
              <a:rPr lang="en-US" altLang="en-US" sz="1800" baseline="30000" dirty="0">
                <a:solidFill>
                  <a:schemeClr val="tx1"/>
                </a:solidFill>
              </a:rPr>
              <a:t>3</a:t>
            </a:r>
            <a:r>
              <a:rPr lang="en-US" altLang="en-US" sz="1800" dirty="0">
                <a:solidFill>
                  <a:schemeClr val="tx1"/>
                </a:solidFill>
              </a:rPr>
              <a:t>) calculated as an 8-hr time-weighted average (TWA).</a:t>
            </a:r>
          </a:p>
          <a:p>
            <a:endParaRPr lang="en-US" altLang="en-US" sz="1000" dirty="0">
              <a:solidFill>
                <a:schemeClr val="tx1"/>
              </a:solidFill>
            </a:endParaRPr>
          </a:p>
          <a:p>
            <a:r>
              <a:rPr lang="en-US" altLang="en-US" sz="2200" dirty="0">
                <a:solidFill>
                  <a:schemeClr val="tx1"/>
                </a:solidFill>
              </a:rPr>
              <a:t>An action level of 25 µg/m</a:t>
            </a:r>
            <a:r>
              <a:rPr lang="en-US" altLang="en-US" sz="2200" baseline="30000" dirty="0">
                <a:solidFill>
                  <a:schemeClr val="tx1"/>
                </a:solidFill>
              </a:rPr>
              <a:t>3</a:t>
            </a:r>
            <a:r>
              <a:rPr lang="en-US" altLang="en-US" sz="2200" dirty="0">
                <a:solidFill>
                  <a:schemeClr val="tx1"/>
                </a:solidFill>
              </a:rPr>
              <a:t> was also set by OSHA.  </a:t>
            </a:r>
          </a:p>
          <a:p>
            <a:endParaRPr lang="en-US" altLang="en-US" sz="1000" dirty="0">
              <a:solidFill>
                <a:schemeClr val="tx1"/>
              </a:solidFill>
            </a:endParaRPr>
          </a:p>
          <a:p>
            <a:r>
              <a:rPr lang="en-US" altLang="en-US" sz="2200" dirty="0">
                <a:solidFill>
                  <a:schemeClr val="tx1"/>
                </a:solidFill>
              </a:rPr>
              <a:t>So how can you comply?</a:t>
            </a:r>
          </a:p>
          <a:p>
            <a:pPr marL="0" indent="0">
              <a:buNone/>
            </a:pPr>
            <a:endParaRPr lang="en-US" altLang="en-US" sz="1800" dirty="0">
              <a:solidFill>
                <a:schemeClr val="tx1"/>
              </a:solidFill>
            </a:endParaRPr>
          </a:p>
          <a:p>
            <a:pPr marL="0" indent="0">
              <a:buNone/>
            </a:pPr>
            <a:endParaRPr lang="en-US" altLang="en-US" sz="1800" dirty="0">
              <a:solidFill>
                <a:srgbClr val="3399FF"/>
              </a:solidFill>
            </a:endParaRPr>
          </a:p>
          <a:p>
            <a:pPr marL="0" indent="0">
              <a:buNone/>
            </a:pPr>
            <a:endParaRPr lang="en-US" altLang="en-US" sz="1800" dirty="0">
              <a:solidFill>
                <a:srgbClr val="3399FF"/>
              </a:solidFill>
            </a:endParaRPr>
          </a:p>
        </p:txBody>
      </p:sp>
    </p:spTree>
    <p:extLst>
      <p:ext uri="{BB962C8B-B14F-4D97-AF65-F5344CB8AC3E}">
        <p14:creationId xmlns:p14="http://schemas.microsoft.com/office/powerpoint/2010/main" val="1020341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81000" y="990600"/>
            <a:ext cx="8382000" cy="1143000"/>
          </a:xfrm>
        </p:spPr>
        <p:txBody>
          <a:bodyPr>
            <a:normAutofit/>
          </a:bodyPr>
          <a:lstStyle/>
          <a:p>
            <a:r>
              <a:rPr lang="en-US" altLang="en-US" sz="3400" cap="all" dirty="0"/>
              <a:t>High accuracy calibrator</a:t>
            </a:r>
            <a:br>
              <a:rPr lang="en-US" altLang="en-US" sz="3400" cap="all" dirty="0"/>
            </a:br>
            <a:r>
              <a:rPr lang="en-US" altLang="en-US" sz="3100" cap="all" dirty="0">
                <a:solidFill>
                  <a:srgbClr val="48A0BA"/>
                </a:solidFill>
              </a:rPr>
              <a:t>from </a:t>
            </a:r>
            <a:r>
              <a:rPr lang="en-US" altLang="en-US" sz="3100" cap="all" dirty="0" err="1">
                <a:solidFill>
                  <a:srgbClr val="48A0BA"/>
                </a:solidFill>
              </a:rPr>
              <a:t>skc</a:t>
            </a:r>
            <a:endParaRPr lang="en-US" altLang="en-US" sz="3100" cap="all" dirty="0">
              <a:solidFill>
                <a:srgbClr val="48A0BA"/>
              </a:solidFill>
            </a:endParaRPr>
          </a:p>
        </p:txBody>
      </p:sp>
      <p:pic>
        <p:nvPicPr>
          <p:cNvPr id="67587"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47800" y="2543666"/>
            <a:ext cx="1273479" cy="2468880"/>
          </a:xfrm>
        </p:spPr>
      </p:pic>
      <p:sp>
        <p:nvSpPr>
          <p:cNvPr id="5" name="Content Placeholder 4"/>
          <p:cNvSpPr>
            <a:spLocks noGrp="1"/>
          </p:cNvSpPr>
          <p:nvPr>
            <p:ph sz="half" idx="2"/>
          </p:nvPr>
        </p:nvSpPr>
        <p:spPr>
          <a:xfrm>
            <a:off x="3276600" y="2514600"/>
            <a:ext cx="5204460" cy="3006328"/>
          </a:xfrm>
        </p:spPr>
        <p:txBody>
          <a:bodyPr>
            <a:normAutofit lnSpcReduction="10000"/>
          </a:bodyPr>
          <a:lstStyle/>
          <a:p>
            <a:pPr marL="0" indent="0">
              <a:buNone/>
              <a:defRPr/>
            </a:pPr>
            <a:r>
              <a:rPr lang="en-US" sz="2600" b="1" dirty="0">
                <a:solidFill>
                  <a:schemeClr val="tx1"/>
                </a:solidFill>
              </a:rPr>
              <a:t>CHEK-MATE</a:t>
            </a:r>
          </a:p>
          <a:p>
            <a:pPr>
              <a:defRPr/>
            </a:pPr>
            <a:r>
              <a:rPr lang="en-US" sz="2000" dirty="0">
                <a:solidFill>
                  <a:schemeClr val="tx1"/>
                </a:solidFill>
              </a:rPr>
              <a:t>Simple, One-button operation</a:t>
            </a:r>
          </a:p>
          <a:p>
            <a:pPr>
              <a:defRPr/>
            </a:pPr>
            <a:r>
              <a:rPr lang="en-US" sz="2000" dirty="0">
                <a:solidFill>
                  <a:schemeClr val="tx1"/>
                </a:solidFill>
              </a:rPr>
              <a:t>Takes a reading once/second and displays a moving average of the flowrates </a:t>
            </a:r>
          </a:p>
          <a:p>
            <a:pPr>
              <a:defRPr/>
            </a:pPr>
            <a:r>
              <a:rPr lang="en-US" sz="2000" dirty="0">
                <a:solidFill>
                  <a:schemeClr val="tx1"/>
                </a:solidFill>
              </a:rPr>
              <a:t>Flow range up to 5 L/min covers the range for silica sampling</a:t>
            </a:r>
          </a:p>
          <a:p>
            <a:pPr>
              <a:defRPr/>
            </a:pPr>
            <a:r>
              <a:rPr lang="en-US" sz="2000" dirty="0">
                <a:solidFill>
                  <a:schemeClr val="tx1"/>
                </a:solidFill>
              </a:rPr>
              <a:t>Included in the SKC Deluxe Silica Sampling Kit or sold/rented separately </a:t>
            </a:r>
          </a:p>
          <a:p>
            <a:pPr marL="0" indent="0">
              <a:buNone/>
              <a:defRPr/>
            </a:pPr>
            <a:endParaRPr lang="en-US" sz="1500" dirty="0">
              <a:solidFill>
                <a:srgbClr val="333333"/>
              </a:solidFill>
            </a:endParaRPr>
          </a:p>
          <a:p>
            <a:pPr marL="0" indent="0">
              <a:buNone/>
              <a:defRPr/>
            </a:pPr>
            <a:endParaRPr lang="en-US" sz="1500" dirty="0">
              <a:solidFill>
                <a:srgbClr val="333333"/>
              </a:solidFill>
            </a:endParaRPr>
          </a:p>
          <a:p>
            <a:pPr>
              <a:defRPr/>
            </a:pPr>
            <a:endParaRPr lang="en-US" sz="3000" dirty="0">
              <a:solidFill>
                <a:srgbClr val="333333"/>
              </a:solidFill>
            </a:endParaRPr>
          </a:p>
        </p:txBody>
      </p:sp>
    </p:spTree>
    <p:extLst>
      <p:ext uri="{BB962C8B-B14F-4D97-AF65-F5344CB8AC3E}">
        <p14:creationId xmlns:p14="http://schemas.microsoft.com/office/powerpoint/2010/main" val="1628346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914400"/>
            <a:ext cx="8229600" cy="1143000"/>
          </a:xfrm>
        </p:spPr>
        <p:txBody>
          <a:bodyPr>
            <a:normAutofit/>
          </a:bodyPr>
          <a:lstStyle/>
          <a:p>
            <a:pPr>
              <a:defRPr/>
            </a:pPr>
            <a:r>
              <a:rPr lang="en-US" altLang="en-US" sz="3400" cap="all" dirty="0"/>
              <a:t>Inexpensive calibration option</a:t>
            </a:r>
            <a:br>
              <a:rPr lang="en-US" altLang="en-US" sz="3400" cap="all" dirty="0"/>
            </a:br>
            <a:r>
              <a:rPr lang="en-US" altLang="en-US" sz="3100" cap="all" dirty="0">
                <a:solidFill>
                  <a:srgbClr val="48A0BA"/>
                </a:solidFill>
              </a:rPr>
              <a:t>rotameters</a:t>
            </a:r>
          </a:p>
        </p:txBody>
      </p:sp>
      <p:sp>
        <p:nvSpPr>
          <p:cNvPr id="53251" name="Content Placeholder 2"/>
          <p:cNvSpPr>
            <a:spLocks noGrp="1"/>
          </p:cNvSpPr>
          <p:nvPr>
            <p:ph sz="half" idx="1"/>
          </p:nvPr>
        </p:nvSpPr>
        <p:spPr>
          <a:xfrm>
            <a:off x="542827" y="2286000"/>
            <a:ext cx="4038600" cy="3840163"/>
          </a:xfrm>
        </p:spPr>
        <p:txBody>
          <a:bodyPr>
            <a:normAutofit/>
          </a:bodyPr>
          <a:lstStyle/>
          <a:p>
            <a:pPr marL="0" indent="0">
              <a:buNone/>
            </a:pPr>
            <a:r>
              <a:rPr lang="en-US" altLang="en-US" sz="2400" b="1" cap="all" dirty="0">
                <a:solidFill>
                  <a:schemeClr val="tx1"/>
                </a:solidFill>
              </a:rPr>
              <a:t>Rotameter</a:t>
            </a:r>
            <a:r>
              <a:rPr lang="en-US" altLang="en-US" sz="2400" cap="all" dirty="0">
                <a:solidFill>
                  <a:srgbClr val="FF0000"/>
                </a:solidFill>
              </a:rPr>
              <a:t> </a:t>
            </a:r>
          </a:p>
          <a:p>
            <a:r>
              <a:rPr lang="en-US" altLang="en-US" sz="2000" cap="all" dirty="0">
                <a:solidFill>
                  <a:schemeClr val="tx1"/>
                </a:solidFill>
              </a:rPr>
              <a:t>P</a:t>
            </a:r>
            <a:r>
              <a:rPr lang="en-US" altLang="en-US" sz="2000" dirty="0">
                <a:solidFill>
                  <a:schemeClr val="tx1"/>
                </a:solidFill>
              </a:rPr>
              <a:t>ump flowrate draws the float ball to a L/min indication on the rotameter scale</a:t>
            </a:r>
            <a:endParaRPr lang="en-US" altLang="en-US" sz="2000" cap="all" dirty="0">
              <a:solidFill>
                <a:schemeClr val="tx1"/>
              </a:solidFill>
            </a:endParaRPr>
          </a:p>
          <a:p>
            <a:r>
              <a:rPr lang="en-US" altLang="en-US" sz="2000" dirty="0">
                <a:solidFill>
                  <a:schemeClr val="tx1"/>
                </a:solidFill>
              </a:rPr>
              <a:t>Can be easily transported in the field (or used in the office). </a:t>
            </a:r>
          </a:p>
          <a:p>
            <a:r>
              <a:rPr lang="en-US" altLang="en-US" sz="2000" dirty="0">
                <a:solidFill>
                  <a:schemeClr val="tx1"/>
                </a:solidFill>
              </a:rPr>
              <a:t>Included in the SKC Basic Silica Kits</a:t>
            </a:r>
            <a:endParaRPr lang="en-US" altLang="en-US" sz="1800" dirty="0">
              <a:solidFill>
                <a:srgbClr val="FF3300"/>
              </a:solidFill>
            </a:endParaRPr>
          </a:p>
        </p:txBody>
      </p:sp>
      <p:sp>
        <p:nvSpPr>
          <p:cNvPr id="44036" name="Content Placeholder 3"/>
          <p:cNvSpPr>
            <a:spLocks noGrp="1"/>
          </p:cNvSpPr>
          <p:nvPr>
            <p:ph sz="half" idx="2"/>
          </p:nvPr>
        </p:nvSpPr>
        <p:spPr>
          <a:xfrm>
            <a:off x="4572000" y="2667000"/>
            <a:ext cx="4038600" cy="3840163"/>
          </a:xfrm>
        </p:spPr>
        <p:txBody>
          <a:bodyPr>
            <a:normAutofit/>
          </a:bodyPr>
          <a:lstStyle/>
          <a:p>
            <a:r>
              <a:rPr lang="en-US" altLang="en-US" sz="2000" dirty="0">
                <a:solidFill>
                  <a:schemeClr val="tx1"/>
                </a:solidFill>
              </a:rPr>
              <a:t>It is standard practice to check rotameters “regularly” against the high accuracy certified calibrator to ensure the flow indication is accurate.   </a:t>
            </a:r>
          </a:p>
          <a:p>
            <a:r>
              <a:rPr lang="en-US" altLang="en-US" sz="2000" dirty="0">
                <a:solidFill>
                  <a:schemeClr val="tx1"/>
                </a:solidFill>
              </a:rPr>
              <a:t>Suggestion:  Check rotameters once/month</a:t>
            </a:r>
            <a:r>
              <a:rPr lang="en-US" altLang="en-US" sz="2000" dirty="0"/>
              <a:t>. </a:t>
            </a:r>
          </a:p>
        </p:txBody>
      </p:sp>
      <p:sp>
        <p:nvSpPr>
          <p:cNvPr id="53253" name="Slide Number Placeholder 4"/>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spTree>
    <p:extLst>
      <p:ext uri="{BB962C8B-B14F-4D97-AF65-F5344CB8AC3E}">
        <p14:creationId xmlns:p14="http://schemas.microsoft.com/office/powerpoint/2010/main" val="1014665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sp>
        <p:nvSpPr>
          <p:cNvPr id="69635" name="AutoShape 2"/>
          <p:cNvSpPr>
            <a:spLocks noGrp="1" noChangeArrowheads="1"/>
          </p:cNvSpPr>
          <p:nvPr>
            <p:ph type="title"/>
          </p:nvPr>
        </p:nvSpPr>
        <p:spPr>
          <a:xfrm>
            <a:off x="457200" y="762000"/>
            <a:ext cx="8229600" cy="1143000"/>
          </a:xfrm>
        </p:spPr>
        <p:txBody>
          <a:bodyPr>
            <a:normAutofit/>
          </a:bodyPr>
          <a:lstStyle/>
          <a:p>
            <a:pPr eaLnBrk="1" hangingPunct="1"/>
            <a:r>
              <a:rPr lang="en-US" altLang="en-US" sz="3400" dirty="0"/>
              <a:t>TECH TIPS ON CALIBRATION</a:t>
            </a:r>
          </a:p>
        </p:txBody>
      </p:sp>
      <p:sp>
        <p:nvSpPr>
          <p:cNvPr id="60420" name="Rectangle 3"/>
          <p:cNvSpPr>
            <a:spLocks noGrp="1" noChangeArrowheads="1"/>
          </p:cNvSpPr>
          <p:nvPr>
            <p:ph type="body" idx="1"/>
          </p:nvPr>
        </p:nvSpPr>
        <p:spPr>
          <a:xfrm>
            <a:off x="740113" y="1942707"/>
            <a:ext cx="7663774" cy="3562350"/>
          </a:xfrm>
        </p:spPr>
        <p:txBody>
          <a:bodyPr>
            <a:noAutofit/>
          </a:bodyPr>
          <a:lstStyle/>
          <a:p>
            <a:r>
              <a:rPr lang="en-US" altLang="en-US" sz="1800" dirty="0">
                <a:solidFill>
                  <a:schemeClr val="tx1"/>
                </a:solidFill>
              </a:rPr>
              <a:t>Remove the pumps from the battery charger and let pumps run about 5 minutes before calibration to let the flow stabilize.  </a:t>
            </a:r>
          </a:p>
          <a:p>
            <a:pPr eaLnBrk="1" hangingPunct="1"/>
            <a:r>
              <a:rPr lang="en-US" altLang="en-US" sz="1800" dirty="0">
                <a:solidFill>
                  <a:schemeClr val="tx1"/>
                </a:solidFill>
              </a:rPr>
              <a:t>Attach the sample collection device to the pump with connecting tubing. This sample collection device will be used for calibration only.    </a:t>
            </a:r>
          </a:p>
          <a:p>
            <a:pPr eaLnBrk="1" hangingPunct="1"/>
            <a:r>
              <a:rPr lang="en-US" altLang="en-US" sz="1800" dirty="0">
                <a:solidFill>
                  <a:schemeClr val="tx1"/>
                </a:solidFill>
              </a:rPr>
              <a:t>Attach the calibrator to the sample collection device.  Turn on the pump and measure the flowrate.  </a:t>
            </a:r>
          </a:p>
          <a:p>
            <a:pPr eaLnBrk="1" hangingPunct="1"/>
            <a:r>
              <a:rPr lang="en-US" altLang="en-US" sz="1800" dirty="0">
                <a:solidFill>
                  <a:schemeClr val="tx1"/>
                </a:solidFill>
              </a:rPr>
              <a:t>Attach a clean sample collection device to collect the sample in the field. </a:t>
            </a:r>
          </a:p>
          <a:p>
            <a:pPr eaLnBrk="1" hangingPunct="1"/>
            <a:r>
              <a:rPr lang="en-US" altLang="en-US" sz="1800" dirty="0">
                <a:solidFill>
                  <a:schemeClr val="tx1"/>
                </a:solidFill>
              </a:rPr>
              <a:t>After sampling, recalibrate the pump using the sample collection device for calibration to avoid contaminating the sample from the field. </a:t>
            </a:r>
          </a:p>
          <a:p>
            <a:pPr eaLnBrk="1" hangingPunct="1"/>
            <a:endParaRPr lang="en-US" altLang="en-US" sz="1100" dirty="0">
              <a:solidFill>
                <a:schemeClr val="tx1"/>
              </a:solidFill>
            </a:endParaRPr>
          </a:p>
          <a:p>
            <a:pPr marL="0" indent="0">
              <a:buNone/>
            </a:pPr>
            <a:r>
              <a:rPr lang="en-US" altLang="en-US" sz="1800" dirty="0">
                <a:solidFill>
                  <a:schemeClr val="tx1"/>
                </a:solidFill>
              </a:rPr>
              <a:t>Some people post-calibrate with the sampler </a:t>
            </a:r>
            <a:r>
              <a:rPr lang="en-US" altLang="en-US" sz="1800" u="sng" dirty="0">
                <a:solidFill>
                  <a:schemeClr val="tx1"/>
                </a:solidFill>
              </a:rPr>
              <a:t>from the field </a:t>
            </a:r>
            <a:r>
              <a:rPr lang="en-US" altLang="en-US" sz="1800" dirty="0">
                <a:solidFill>
                  <a:schemeClr val="tx1"/>
                </a:solidFill>
              </a:rPr>
              <a:t>attached to the pump. But this is not necessary if you are using a good quality constant flow pump.  </a:t>
            </a:r>
          </a:p>
          <a:p>
            <a:pPr marL="0" indent="0" eaLnBrk="1" hangingPunct="1">
              <a:buNone/>
            </a:pPr>
            <a:endParaRPr lang="en-US" altLang="en-US" sz="1800" dirty="0">
              <a:solidFill>
                <a:schemeClr val="tx1"/>
              </a:solidFill>
            </a:endParaRPr>
          </a:p>
        </p:txBody>
      </p:sp>
    </p:spTree>
    <p:extLst>
      <p:ext uri="{BB962C8B-B14F-4D97-AF65-F5344CB8AC3E}">
        <p14:creationId xmlns:p14="http://schemas.microsoft.com/office/powerpoint/2010/main" val="253045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2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42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AutoShape 2"/>
          <p:cNvSpPr>
            <a:spLocks noGrp="1" noChangeArrowheads="1"/>
          </p:cNvSpPr>
          <p:nvPr>
            <p:ph type="title"/>
          </p:nvPr>
        </p:nvSpPr>
        <p:spPr>
          <a:xfrm>
            <a:off x="457200" y="838200"/>
            <a:ext cx="8229600" cy="1143000"/>
          </a:xfrm>
        </p:spPr>
        <p:txBody>
          <a:bodyPr>
            <a:normAutofit/>
          </a:bodyPr>
          <a:lstStyle/>
          <a:p>
            <a:pPr eaLnBrk="1" hangingPunct="1"/>
            <a:r>
              <a:rPr lang="en-US" altLang="en-US" sz="3400" dirty="0"/>
              <a:t>TECH TIPS ON CALIBRATION</a:t>
            </a:r>
            <a:br>
              <a:rPr lang="en-US" altLang="en-US" sz="3400" dirty="0"/>
            </a:br>
            <a:r>
              <a:rPr lang="en-US" altLang="en-US" sz="3100" cap="all" dirty="0">
                <a:solidFill>
                  <a:srgbClr val="48A0BA"/>
                </a:solidFill>
              </a:rPr>
              <a:t>5% is a popular number</a:t>
            </a:r>
          </a:p>
        </p:txBody>
      </p:sp>
      <p:sp>
        <p:nvSpPr>
          <p:cNvPr id="52228" name="Rectangle 3"/>
          <p:cNvSpPr>
            <a:spLocks noGrp="1" noChangeArrowheads="1"/>
          </p:cNvSpPr>
          <p:nvPr>
            <p:ph type="body" idx="1"/>
          </p:nvPr>
        </p:nvSpPr>
        <p:spPr>
          <a:xfrm>
            <a:off x="462699" y="2255837"/>
            <a:ext cx="8229600" cy="3763963"/>
          </a:xfrm>
        </p:spPr>
        <p:txBody>
          <a:bodyPr>
            <a:normAutofit/>
          </a:bodyPr>
          <a:lstStyle/>
          <a:p>
            <a:pPr eaLnBrk="1" hangingPunct="1"/>
            <a:r>
              <a:rPr lang="en-US" altLang="en-US" sz="2400" dirty="0">
                <a:solidFill>
                  <a:schemeClr val="tx1"/>
                </a:solidFill>
              </a:rPr>
              <a:t>Ensure the pump flowrate is within ±5% of the specified flowrate for your sample collection device.</a:t>
            </a:r>
          </a:p>
          <a:p>
            <a:pPr eaLnBrk="1" hangingPunct="1"/>
            <a:r>
              <a:rPr lang="en-US" altLang="en-US" sz="2400" dirty="0">
                <a:solidFill>
                  <a:schemeClr val="tx1"/>
                </a:solidFill>
              </a:rPr>
              <a:t>Use the running average from the SKC </a:t>
            </a:r>
            <a:r>
              <a:rPr lang="en-US" altLang="en-US" sz="2400" dirty="0" err="1">
                <a:solidFill>
                  <a:schemeClr val="tx1"/>
                </a:solidFill>
              </a:rPr>
              <a:t>Chekmate</a:t>
            </a:r>
            <a:r>
              <a:rPr lang="en-US" altLang="en-US" sz="2400" dirty="0">
                <a:solidFill>
                  <a:schemeClr val="tx1"/>
                </a:solidFill>
              </a:rPr>
              <a:t> or take at least 3 flow measurements that agree within 5% with other calibrator types and use the average as your flow rate measurement.  </a:t>
            </a:r>
          </a:p>
          <a:p>
            <a:pPr eaLnBrk="1" hangingPunct="1"/>
            <a:r>
              <a:rPr lang="en-US" altLang="en-US" sz="2400" dirty="0">
                <a:solidFill>
                  <a:schemeClr val="tx1"/>
                </a:solidFill>
              </a:rPr>
              <a:t>If your pre-and post- sample flowrates differ by more than 5%, your sample is called into question and should be repeated.</a:t>
            </a:r>
          </a:p>
          <a:p>
            <a:pPr eaLnBrk="1" hangingPunct="1"/>
            <a:endParaRPr lang="en-US" altLang="en-US" sz="1800" dirty="0"/>
          </a:p>
        </p:txBody>
      </p:sp>
    </p:spTree>
    <p:extLst>
      <p:ext uri="{BB962C8B-B14F-4D97-AF65-F5344CB8AC3E}">
        <p14:creationId xmlns:p14="http://schemas.microsoft.com/office/powerpoint/2010/main" val="222707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noGrp="1" noChangeArrowheads="1"/>
          </p:cNvSpPr>
          <p:nvPr>
            <p:ph type="title"/>
          </p:nvPr>
        </p:nvSpPr>
        <p:spPr>
          <a:xfrm>
            <a:off x="457200" y="990600"/>
            <a:ext cx="8229600" cy="1143000"/>
          </a:xfrm>
        </p:spPr>
        <p:txBody>
          <a:bodyPr>
            <a:normAutofit/>
          </a:bodyPr>
          <a:lstStyle/>
          <a:p>
            <a:pPr eaLnBrk="1" hangingPunct="1">
              <a:defRPr/>
            </a:pPr>
            <a:r>
              <a:rPr lang="en-US" altLang="en-US" sz="3400" dirty="0"/>
              <a:t>TECH TIP IN CALIBRATION </a:t>
            </a:r>
            <a:br>
              <a:rPr lang="en-US" altLang="en-US" sz="3400" dirty="0"/>
            </a:br>
            <a:r>
              <a:rPr lang="en-US" altLang="en-US" sz="3100" dirty="0">
                <a:solidFill>
                  <a:srgbClr val="48A0BA"/>
                </a:solidFill>
              </a:rPr>
              <a:t>SET-UP</a:t>
            </a:r>
          </a:p>
        </p:txBody>
      </p:sp>
      <p:sp>
        <p:nvSpPr>
          <p:cNvPr id="74755" name="Content Placeholder 2"/>
          <p:cNvSpPr>
            <a:spLocks noGrp="1"/>
          </p:cNvSpPr>
          <p:nvPr>
            <p:ph sz="half" idx="2"/>
          </p:nvPr>
        </p:nvSpPr>
        <p:spPr>
          <a:xfrm>
            <a:off x="4477745" y="2743200"/>
            <a:ext cx="4384594" cy="3243261"/>
          </a:xfrm>
        </p:spPr>
        <p:txBody>
          <a:bodyPr>
            <a:noAutofit/>
          </a:bodyPr>
          <a:lstStyle/>
          <a:p>
            <a:r>
              <a:rPr lang="en-US" altLang="en-US" sz="2000" dirty="0">
                <a:solidFill>
                  <a:schemeClr val="tx1"/>
                </a:solidFill>
              </a:rPr>
              <a:t>Don’t get confused.</a:t>
            </a:r>
          </a:p>
          <a:p>
            <a:r>
              <a:rPr lang="en-US" altLang="en-US" sz="2000" dirty="0">
                <a:solidFill>
                  <a:schemeClr val="tx1"/>
                </a:solidFill>
              </a:rPr>
              <a:t>Set up the pump and sample media like its ready to place on the worker.</a:t>
            </a:r>
          </a:p>
          <a:p>
            <a:r>
              <a:rPr lang="en-US" altLang="en-US" sz="2000" dirty="0">
                <a:solidFill>
                  <a:schemeClr val="tx1"/>
                </a:solidFill>
              </a:rPr>
              <a:t>Then attach the inlet of the sample media to the calibrator to check the flowrate.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438400"/>
            <a:ext cx="4020545" cy="2650997"/>
          </a:xfrm>
          <a:prstGeom prst="rect">
            <a:avLst/>
          </a:prstGeom>
        </p:spPr>
      </p:pic>
    </p:spTree>
    <p:extLst>
      <p:ext uri="{BB962C8B-B14F-4D97-AF65-F5344CB8AC3E}">
        <p14:creationId xmlns:p14="http://schemas.microsoft.com/office/powerpoint/2010/main" val="404361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2123" y="866947"/>
            <a:ext cx="8229600" cy="1143000"/>
          </a:xfrm>
        </p:spPr>
        <p:txBody>
          <a:bodyPr>
            <a:normAutofit/>
          </a:bodyPr>
          <a:lstStyle/>
          <a:p>
            <a:r>
              <a:rPr lang="en-US" sz="3400" dirty="0"/>
              <a:t>THIRD KEY COMPONENT</a:t>
            </a:r>
            <a:br>
              <a:rPr lang="en-US" sz="3400" dirty="0"/>
            </a:br>
            <a:r>
              <a:rPr lang="en-US" sz="3100" dirty="0">
                <a:solidFill>
                  <a:srgbClr val="48A0BA"/>
                </a:solidFill>
              </a:rPr>
              <a:t>SAMPLE COLLECTION DEVICE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052925"/>
            <a:ext cx="2082860" cy="164624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893" y="2874675"/>
            <a:ext cx="1699750" cy="16997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466" y="2381301"/>
            <a:ext cx="1221136" cy="134324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1135" y="4067566"/>
            <a:ext cx="1375654" cy="1560975"/>
          </a:xfrm>
          <a:prstGeom prst="rect">
            <a:avLst/>
          </a:prstGeom>
        </p:spPr>
      </p:pic>
      <p:pic>
        <p:nvPicPr>
          <p:cNvPr id="13" name="Picture 4" descr="SILICA_xr5000_Cyclone_Casset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373445"/>
            <a:ext cx="2080074" cy="312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331" y="2632718"/>
            <a:ext cx="1272475" cy="1908713"/>
          </a:xfrm>
          <a:prstGeom prst="rect">
            <a:avLst/>
          </a:prstGeom>
        </p:spPr>
      </p:pic>
    </p:spTree>
    <p:extLst>
      <p:ext uri="{BB962C8B-B14F-4D97-AF65-F5344CB8AC3E}">
        <p14:creationId xmlns:p14="http://schemas.microsoft.com/office/powerpoint/2010/main" val="4171824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5"/>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r>
              <a:rPr lang="en-US" altLang="en-US" sz="1950" dirty="0">
                <a:solidFill>
                  <a:schemeClr val="bg1"/>
                </a:solidFill>
              </a:rPr>
              <a:t>   </a:t>
            </a:r>
          </a:p>
        </p:txBody>
      </p:sp>
      <p:sp>
        <p:nvSpPr>
          <p:cNvPr id="173059" name="AutoShape 2"/>
          <p:cNvSpPr>
            <a:spLocks noGrp="1" noChangeArrowheads="1"/>
          </p:cNvSpPr>
          <p:nvPr>
            <p:ph type="title"/>
          </p:nvPr>
        </p:nvSpPr>
        <p:spPr>
          <a:xfrm>
            <a:off x="457200" y="1143000"/>
            <a:ext cx="8229600" cy="1143000"/>
          </a:xfrm>
          <a:extLst>
            <a:ext uri="{91240B29-F687-4F45-9708-019B960494DF}">
              <a14:hiddenLine xmlns:a14="http://schemas.microsoft.com/office/drawing/2010/main" w="12700">
                <a:solidFill>
                  <a:schemeClr val="tx1"/>
                </a:solidFill>
                <a:round/>
                <a:headEnd/>
                <a:tailEnd/>
              </a14:hiddenLine>
            </a:ext>
          </a:extLst>
        </p:spPr>
        <p:txBody>
          <a:bodyPr vert="horz" lIns="67866" tIns="33338" rIns="67866" bIns="33338" rtlCol="0" anchor="ctr">
            <a:normAutofit/>
          </a:bodyPr>
          <a:lstStyle/>
          <a:p>
            <a:pPr eaLnBrk="1" hangingPunct="1">
              <a:defRPr/>
            </a:pPr>
            <a:r>
              <a:rPr lang="en-US" altLang="en-US" sz="3400" cap="all" dirty="0"/>
              <a:t>So how do we sample </a:t>
            </a:r>
            <a:br>
              <a:rPr lang="en-US" altLang="en-US" sz="3400" cap="all" dirty="0"/>
            </a:br>
            <a:r>
              <a:rPr lang="en-US" altLang="en-US" sz="3100" cap="all" dirty="0">
                <a:solidFill>
                  <a:srgbClr val="48A0BA"/>
                </a:solidFill>
              </a:rPr>
              <a:t>respirable silica dust?</a:t>
            </a:r>
          </a:p>
        </p:txBody>
      </p:sp>
      <p:sp>
        <p:nvSpPr>
          <p:cNvPr id="157700" name="Rectangle 3"/>
          <p:cNvSpPr>
            <a:spLocks noGrp="1" noChangeArrowheads="1"/>
          </p:cNvSpPr>
          <p:nvPr>
            <p:ph type="body" idx="1"/>
          </p:nvPr>
        </p:nvSpPr>
        <p:spPr>
          <a:xfrm>
            <a:off x="704850" y="2667000"/>
            <a:ext cx="7734300" cy="2706539"/>
          </a:xfrm>
          <a:noFill/>
          <a:extLst>
            <a:ext uri="{91240B29-F687-4F45-9708-019B960494DF}">
              <a14:hiddenLine xmlns:a14="http://schemas.microsoft.com/office/drawing/2010/main" w="12700">
                <a:solidFill>
                  <a:schemeClr val="tx1"/>
                </a:solidFill>
                <a:miter lim="800000"/>
                <a:headEnd/>
                <a:tailEnd/>
              </a14:hiddenLine>
            </a:ext>
          </a:extLst>
        </p:spPr>
        <p:txBody>
          <a:bodyPr vert="horz" lIns="67866" tIns="33338" rIns="67866" bIns="33338" rtlCol="0">
            <a:normAutofit/>
          </a:bodyPr>
          <a:lstStyle/>
          <a:p>
            <a:pPr eaLnBrk="1" hangingPunct="1"/>
            <a:r>
              <a:rPr lang="en-US" altLang="en-US" sz="2400" dirty="0">
                <a:solidFill>
                  <a:schemeClr val="tx1"/>
                </a:solidFill>
              </a:rPr>
              <a:t>Respirable silica dust is ultimately collected onto a PVC filter for laboratory analysis.</a:t>
            </a:r>
          </a:p>
          <a:p>
            <a:pPr eaLnBrk="1" hangingPunct="1"/>
            <a:r>
              <a:rPr lang="en-US" altLang="en-US" sz="2400" dirty="0">
                <a:solidFill>
                  <a:schemeClr val="tx1"/>
                </a:solidFill>
              </a:rPr>
              <a:t>Preceding the filter, however, is a particle size-selective device that will separate the smaller, respirable dust particles from the larger, non-respirable dust when connected to a pump sampling at the designated flow rate.</a:t>
            </a:r>
          </a:p>
        </p:txBody>
      </p:sp>
    </p:spTree>
    <p:extLst>
      <p:ext uri="{BB962C8B-B14F-4D97-AF65-F5344CB8AC3E}">
        <p14:creationId xmlns:p14="http://schemas.microsoft.com/office/powerpoint/2010/main" val="2172050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917" y="1248251"/>
            <a:ext cx="7866166" cy="990600"/>
          </a:xfrm>
        </p:spPr>
        <p:txBody>
          <a:bodyPr>
            <a:noAutofit/>
          </a:bodyPr>
          <a:lstStyle/>
          <a:p>
            <a:r>
              <a:rPr lang="en-US" sz="3400" dirty="0"/>
              <a:t>OSHA  ADOPTED NEW CRITERIA </a:t>
            </a:r>
            <a:r>
              <a:rPr lang="en-US" sz="3100" dirty="0">
                <a:solidFill>
                  <a:srgbClr val="48A0BA"/>
                </a:solidFill>
              </a:rPr>
              <a:t>FOR RESPIRABLE DUST SAMPLERS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0" y="2698671"/>
            <a:ext cx="1885125" cy="2911078"/>
          </a:xfrm>
        </p:spPr>
      </p:pic>
      <p:sp>
        <p:nvSpPr>
          <p:cNvPr id="5" name="Content Placeholder 4"/>
          <p:cNvSpPr>
            <a:spLocks noGrp="1"/>
          </p:cNvSpPr>
          <p:nvPr>
            <p:ph sz="half" idx="2"/>
          </p:nvPr>
        </p:nvSpPr>
        <p:spPr>
          <a:xfrm>
            <a:off x="3657600" y="2698671"/>
            <a:ext cx="4314265" cy="2910580"/>
          </a:xfrm>
        </p:spPr>
        <p:txBody>
          <a:bodyPr>
            <a:noAutofit/>
          </a:bodyPr>
          <a:lstStyle/>
          <a:p>
            <a:pPr>
              <a:lnSpc>
                <a:spcPct val="80000"/>
              </a:lnSpc>
            </a:pPr>
            <a:r>
              <a:rPr lang="en-US" altLang="en-US" sz="2000" dirty="0">
                <a:solidFill>
                  <a:schemeClr val="tx1"/>
                </a:solidFill>
              </a:rPr>
              <a:t>Respirable crystalline silica samplers must meet the performance criteria specified in ISO 7708.</a:t>
            </a:r>
          </a:p>
          <a:p>
            <a:pPr>
              <a:lnSpc>
                <a:spcPct val="80000"/>
              </a:lnSpc>
            </a:pPr>
            <a:r>
              <a:rPr lang="en-US" sz="2000" dirty="0">
                <a:solidFill>
                  <a:schemeClr val="tx1"/>
                </a:solidFill>
              </a:rPr>
              <a:t>ISO 7708 is also referred to in the OSHA silica rule as the ISO/CEN convention.   </a:t>
            </a:r>
          </a:p>
          <a:p>
            <a:pPr>
              <a:lnSpc>
                <a:spcPct val="80000"/>
              </a:lnSpc>
            </a:pPr>
            <a:r>
              <a:rPr lang="en-US" sz="2000" dirty="0">
                <a:solidFill>
                  <a:schemeClr val="tx1"/>
                </a:solidFill>
              </a:rPr>
              <a:t>ISO=International Standards Organization.   </a:t>
            </a:r>
          </a:p>
          <a:p>
            <a:pPr>
              <a:lnSpc>
                <a:spcPct val="80000"/>
              </a:lnSpc>
            </a:pPr>
            <a:r>
              <a:rPr lang="en-US" sz="2000" dirty="0">
                <a:solidFill>
                  <a:schemeClr val="tx1"/>
                </a:solidFill>
              </a:rPr>
              <a:t>CEN=Committee for European              Normalization.</a:t>
            </a:r>
          </a:p>
        </p:txBody>
      </p:sp>
    </p:spTree>
    <p:extLst>
      <p:ext uri="{BB962C8B-B14F-4D97-AF65-F5344CB8AC3E}">
        <p14:creationId xmlns:p14="http://schemas.microsoft.com/office/powerpoint/2010/main" val="9663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a:bodyPr>
          <a:lstStyle/>
          <a:p>
            <a:pPr>
              <a:defRPr/>
            </a:pPr>
            <a:r>
              <a:rPr lang="en-US" sz="3400" dirty="0"/>
              <a:t>ISO 7708 SPECIFICATIONS</a:t>
            </a:r>
            <a:br>
              <a:rPr lang="en-US" sz="3400" dirty="0"/>
            </a:br>
            <a:r>
              <a:rPr lang="en-US" sz="3100" dirty="0">
                <a:solidFill>
                  <a:srgbClr val="48A0BA"/>
                </a:solidFill>
              </a:rPr>
              <a:t>FOR RESPIRABLE DUST SAMPLERS</a:t>
            </a:r>
          </a:p>
        </p:txBody>
      </p:sp>
      <p:sp>
        <p:nvSpPr>
          <p:cNvPr id="3" name="Content Placeholder 2"/>
          <p:cNvSpPr>
            <a:spLocks noGrp="1"/>
          </p:cNvSpPr>
          <p:nvPr>
            <p:ph sz="half" idx="1"/>
          </p:nvPr>
        </p:nvSpPr>
        <p:spPr>
          <a:xfrm>
            <a:off x="990600" y="2629961"/>
            <a:ext cx="3138026" cy="2910579"/>
          </a:xfrm>
        </p:spPr>
        <p:txBody>
          <a:bodyPr>
            <a:normAutofit/>
          </a:bodyPr>
          <a:lstStyle/>
          <a:p>
            <a:pPr marL="0" indent="0">
              <a:buNone/>
              <a:defRPr/>
            </a:pPr>
            <a:r>
              <a:rPr lang="en-US" altLang="en-US" sz="2000" dirty="0">
                <a:solidFill>
                  <a:schemeClr val="tx1"/>
                </a:solidFill>
              </a:rPr>
              <a:t>The ISO 7708 performance criteria is essentially a collection efficiency curve that specifies the efficiency of the sampler for particles of designated sizes.</a:t>
            </a:r>
            <a:endParaRPr lang="en-US" altLang="en-US" sz="3200" dirty="0">
              <a:solidFill>
                <a:schemeClr val="tx1"/>
              </a:solidFill>
            </a:endParaRPr>
          </a:p>
        </p:txBody>
      </p:sp>
      <p:pic>
        <p:nvPicPr>
          <p:cNvPr id="172036" name="Picture 3"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627972"/>
            <a:ext cx="3913083"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4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009650" y="1536144"/>
            <a:ext cx="7124700" cy="742950"/>
          </a:xfrm>
        </p:spPr>
        <p:txBody>
          <a:bodyPr>
            <a:noAutofit/>
          </a:bodyPr>
          <a:lstStyle/>
          <a:p>
            <a:pPr>
              <a:defRPr/>
            </a:pPr>
            <a:r>
              <a:rPr lang="en-US" altLang="en-US" sz="3400" dirty="0"/>
              <a:t>OF PARTICULAR NOTE:</a:t>
            </a:r>
            <a:br>
              <a:rPr lang="en-US" altLang="en-US" sz="3400" dirty="0"/>
            </a:br>
            <a:r>
              <a:rPr lang="en-US" altLang="en-US" sz="3100" dirty="0">
                <a:solidFill>
                  <a:srgbClr val="48A0BA"/>
                </a:solidFill>
              </a:rPr>
              <a:t>THE 50% CUT-POINT</a:t>
            </a:r>
            <a:br>
              <a:rPr lang="en-US" altLang="en-US" dirty="0">
                <a:solidFill>
                  <a:schemeClr val="accent2">
                    <a:lumMod val="75000"/>
                  </a:schemeClr>
                </a:solidFill>
              </a:rPr>
            </a:br>
            <a:endParaRPr lang="en-US" altLang="en-US" dirty="0">
              <a:solidFill>
                <a:schemeClr val="accent2">
                  <a:lumMod val="75000"/>
                </a:schemeClr>
              </a:solidFill>
            </a:endParaRPr>
          </a:p>
        </p:txBody>
      </p:sp>
      <p:sp>
        <p:nvSpPr>
          <p:cNvPr id="173059" name="Rectangle 3"/>
          <p:cNvSpPr>
            <a:spLocks noGrp="1" noChangeArrowheads="1"/>
          </p:cNvSpPr>
          <p:nvPr>
            <p:ph type="body" sz="half" idx="1"/>
          </p:nvPr>
        </p:nvSpPr>
        <p:spPr>
          <a:xfrm>
            <a:off x="774826" y="2514600"/>
            <a:ext cx="3823098" cy="3366492"/>
          </a:xfrm>
        </p:spPr>
        <p:txBody>
          <a:bodyPr>
            <a:normAutofit/>
          </a:bodyPr>
          <a:lstStyle/>
          <a:p>
            <a:r>
              <a:rPr lang="en-US" altLang="en-US" sz="2400" dirty="0">
                <a:solidFill>
                  <a:schemeClr val="tx1"/>
                </a:solidFill>
              </a:rPr>
              <a:t>A common term used in sampling.</a:t>
            </a:r>
          </a:p>
          <a:p>
            <a:r>
              <a:rPr lang="en-US" altLang="en-US" sz="2400" dirty="0">
                <a:solidFill>
                  <a:schemeClr val="tx1"/>
                </a:solidFill>
              </a:rPr>
              <a:t>This is the particle size that the sampler collects with 50% efficiency.  </a:t>
            </a:r>
          </a:p>
          <a:p>
            <a:r>
              <a:rPr lang="en-US" altLang="en-US" sz="2400" dirty="0">
                <a:solidFill>
                  <a:schemeClr val="tx1"/>
                </a:solidFill>
              </a:rPr>
              <a:t>ISO 7708 specifies a  50% (median) cut-point of 4 um</a:t>
            </a:r>
            <a:r>
              <a:rPr lang="en-US" altLang="en-US" sz="1800" dirty="0">
                <a:solidFill>
                  <a:schemeClr val="tx1"/>
                </a:solidFill>
              </a:rPr>
              <a:t>. </a:t>
            </a:r>
          </a:p>
          <a:p>
            <a:endParaRPr lang="en-US" altLang="en-US" sz="1800" dirty="0">
              <a:solidFill>
                <a:srgbClr val="0070C0"/>
              </a:solidFill>
            </a:endParaRPr>
          </a:p>
        </p:txBody>
      </p:sp>
      <p:pic>
        <p:nvPicPr>
          <p:cNvPr id="173060" name="Picture 3"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1" y="2715816"/>
            <a:ext cx="3823099" cy="260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55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00509" y="1143000"/>
            <a:ext cx="7342981" cy="990600"/>
          </a:xfrm>
        </p:spPr>
        <p:txBody>
          <a:bodyPr>
            <a:normAutofit fontScale="90000"/>
          </a:bodyPr>
          <a:lstStyle/>
          <a:p>
            <a:r>
              <a:rPr lang="en-US" sz="3800" cap="all" dirty="0"/>
              <a:t>IF YOU WORK IN THE </a:t>
            </a:r>
            <a:br>
              <a:rPr lang="en-US" sz="3800" cap="all" dirty="0"/>
            </a:br>
            <a:r>
              <a:rPr lang="en-US" sz="3400" cap="all" dirty="0">
                <a:solidFill>
                  <a:srgbClr val="48A0BA"/>
                </a:solidFill>
              </a:rPr>
              <a:t>CONSTRUCTION INDUSTRY</a:t>
            </a:r>
            <a:br>
              <a:rPr lang="en-US" sz="3000" cap="all" dirty="0">
                <a:solidFill>
                  <a:srgbClr val="00B0F0"/>
                </a:solidFill>
              </a:rPr>
            </a:br>
            <a:endParaRPr lang="en-US" cap="all" dirty="0">
              <a:solidFill>
                <a:srgbClr val="00B0F0"/>
              </a:solidFill>
            </a:endParaRPr>
          </a:p>
        </p:txBody>
      </p:sp>
      <p:sp>
        <p:nvSpPr>
          <p:cNvPr id="6" name="Content Placeholder 5"/>
          <p:cNvSpPr>
            <a:spLocks noGrp="1"/>
          </p:cNvSpPr>
          <p:nvPr>
            <p:ph idx="1"/>
          </p:nvPr>
        </p:nvSpPr>
        <p:spPr>
          <a:xfrm>
            <a:off x="609600" y="2286000"/>
            <a:ext cx="8229600" cy="3687763"/>
          </a:xfrm>
        </p:spPr>
        <p:txBody>
          <a:bodyPr>
            <a:noAutofit/>
          </a:bodyPr>
          <a:lstStyle/>
          <a:p>
            <a:pPr marL="0" indent="0">
              <a:buNone/>
            </a:pPr>
            <a:r>
              <a:rPr lang="en-US" sz="2400" dirty="0">
                <a:solidFill>
                  <a:schemeClr val="tx1"/>
                </a:solidFill>
              </a:rPr>
              <a:t>Consult the table on the following slide for help with compliance.</a:t>
            </a:r>
          </a:p>
          <a:p>
            <a:pPr marL="0" indent="0">
              <a:buNone/>
            </a:pPr>
            <a:endParaRPr lang="en-US" sz="800" dirty="0">
              <a:solidFill>
                <a:schemeClr val="tx1"/>
              </a:solidFill>
            </a:endParaRPr>
          </a:p>
          <a:p>
            <a:r>
              <a:rPr lang="en-US" sz="2400" dirty="0">
                <a:solidFill>
                  <a:schemeClr val="tx1"/>
                </a:solidFill>
              </a:rPr>
              <a:t>Good news: Allows employers to use specified dust control measures instead of air sampling for defined work tasks. </a:t>
            </a:r>
          </a:p>
          <a:p>
            <a:pPr marL="0" indent="0">
              <a:buNone/>
            </a:pPr>
            <a:endParaRPr lang="en-US" sz="1000" dirty="0">
              <a:solidFill>
                <a:schemeClr val="tx1"/>
              </a:solidFill>
            </a:endParaRPr>
          </a:p>
          <a:p>
            <a:r>
              <a:rPr lang="en-US" sz="2400" dirty="0">
                <a:solidFill>
                  <a:schemeClr val="tx1"/>
                </a:solidFill>
              </a:rPr>
              <a:t>Not so good news: Only 18 tasks/control measures are listed as of 2018. OSHA plans to expand.</a:t>
            </a:r>
          </a:p>
          <a:p>
            <a:pPr marL="0" indent="0">
              <a:buNone/>
            </a:pPr>
            <a:endParaRPr lang="en-US" sz="1800" dirty="0">
              <a:solidFill>
                <a:schemeClr val="tx1"/>
              </a:solidFill>
            </a:endParaRPr>
          </a:p>
        </p:txBody>
      </p:sp>
    </p:spTree>
    <p:extLst>
      <p:ext uri="{BB962C8B-B14F-4D97-AF65-F5344CB8AC3E}">
        <p14:creationId xmlns:p14="http://schemas.microsoft.com/office/powerpoint/2010/main" val="291709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Grp="1" noChangeArrowheads="1"/>
          </p:cNvSpPr>
          <p:nvPr>
            <p:ph type="ctrTitle"/>
          </p:nvPr>
        </p:nvSpPr>
        <p:spPr>
          <a:xfrm>
            <a:off x="533400" y="1447800"/>
            <a:ext cx="8077200" cy="1234727"/>
          </a:xfrm>
        </p:spPr>
        <p:txBody>
          <a:bodyPr>
            <a:noAutofit/>
          </a:bodyPr>
          <a:lstStyle/>
          <a:p>
            <a:pPr algn="ctr" eaLnBrk="1" hangingPunct="1"/>
            <a:r>
              <a:rPr lang="en-US" altLang="en-US" sz="3400" dirty="0"/>
              <a:t>RESPIRABLE DUST SAMPLERS: </a:t>
            </a:r>
            <a:br>
              <a:rPr lang="en-US" altLang="en-US" sz="3400" dirty="0"/>
            </a:br>
            <a:r>
              <a:rPr lang="en-US" altLang="en-US" sz="3100" dirty="0">
                <a:solidFill>
                  <a:srgbClr val="48A0BA"/>
                </a:solidFill>
              </a:rPr>
              <a:t>TO MEET OSHA CRITERIA IN </a:t>
            </a:r>
            <a:br>
              <a:rPr lang="en-US" altLang="en-US" sz="3100" dirty="0">
                <a:solidFill>
                  <a:srgbClr val="48A0BA"/>
                </a:solidFill>
              </a:rPr>
            </a:br>
            <a:r>
              <a:rPr lang="en-US" altLang="en-US" sz="3100" dirty="0">
                <a:solidFill>
                  <a:srgbClr val="48A0BA"/>
                </a:solidFill>
              </a:rPr>
              <a:t>THE FINAL RULE</a:t>
            </a:r>
          </a:p>
        </p:txBody>
      </p:sp>
      <p:sp>
        <p:nvSpPr>
          <p:cNvPr id="30723" name="Rectangle 3"/>
          <p:cNvSpPr>
            <a:spLocks noGrp="1" noChangeArrowheads="1"/>
          </p:cNvSpPr>
          <p:nvPr>
            <p:ph type="subTitle" idx="1"/>
          </p:nvPr>
        </p:nvSpPr>
        <p:spPr>
          <a:xfrm>
            <a:off x="2133600" y="3048000"/>
            <a:ext cx="4876800" cy="1314450"/>
          </a:xfrm>
        </p:spPr>
        <p:txBody>
          <a:bodyPr>
            <a:normAutofit/>
          </a:bodyPr>
          <a:lstStyle/>
          <a:p>
            <a:pPr algn="ctr" eaLnBrk="1" hangingPunct="1"/>
            <a:r>
              <a:rPr lang="en-US" altLang="en-US" sz="2800" dirty="0"/>
              <a:t>Option #1: Cyclones</a:t>
            </a:r>
          </a:p>
        </p:txBody>
      </p:sp>
      <p:pic>
        <p:nvPicPr>
          <p:cNvPr id="30724" name="Picture 4" descr="SILICA_xr5000_Cyclone_Cass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90800"/>
            <a:ext cx="1737360" cy="260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873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6"/>
          <p:cNvSpPr>
            <a:spLocks noGrp="1"/>
          </p:cNvSpPr>
          <p:nvPr>
            <p:ph type="sldNum" sz="quarter" idx="12"/>
          </p:nvPr>
        </p:nvSpPr>
        <p:spPr>
          <a:noFill/>
        </p:spPr>
        <p:txBody>
          <a:bodyPr/>
          <a:lstStyle>
            <a:lvl1pPr>
              <a:spcBef>
                <a:spcPct val="20000"/>
              </a:spcBef>
              <a:buClr>
                <a:schemeClr val="tx1"/>
              </a:buClr>
              <a:buSzPct val="75000"/>
              <a:buFont typeface="Wingdings" panose="05000000000000000000" pitchFamily="2" charset="2"/>
              <a:buChar char="l"/>
              <a:defRPr sz="2100">
                <a:solidFill>
                  <a:schemeClr val="tx1"/>
                </a:solidFill>
                <a:latin typeface="Arial" panose="020B0604020202020204" pitchFamily="34" charset="0"/>
              </a:defRPr>
            </a:lvl1pPr>
            <a:lvl2pPr marL="557213" indent="-214313">
              <a:spcBef>
                <a:spcPct val="20000"/>
              </a:spcBef>
              <a:buClr>
                <a:schemeClr val="tx1"/>
              </a:buClr>
              <a:buSzPct val="75000"/>
              <a:buChar char="–"/>
              <a:defRPr sz="1800">
                <a:solidFill>
                  <a:schemeClr val="tx1"/>
                </a:solidFill>
                <a:latin typeface="Arial" panose="020B0604020202020204" pitchFamily="34" charset="0"/>
              </a:defRPr>
            </a:lvl2pPr>
            <a:lvl3pPr marL="857250" indent="-171450">
              <a:spcBef>
                <a:spcPct val="20000"/>
              </a:spcBef>
              <a:buClr>
                <a:schemeClr val="tx1"/>
              </a:buClr>
              <a:buSzPct val="75000"/>
              <a:buFont typeface="Wingdings" panose="05000000000000000000" pitchFamily="2" charset="2"/>
              <a:buChar char="l"/>
              <a:defRPr sz="1500">
                <a:solidFill>
                  <a:schemeClr val="tx1"/>
                </a:solidFill>
                <a:latin typeface="Arial" panose="020B0604020202020204" pitchFamily="34" charset="0"/>
              </a:defRPr>
            </a:lvl3pPr>
            <a:lvl4pPr marL="1200150" indent="-171450">
              <a:spcBef>
                <a:spcPct val="20000"/>
              </a:spcBef>
              <a:buClr>
                <a:schemeClr val="tx1"/>
              </a:buClr>
              <a:buSzPct val="80000"/>
              <a:buChar char="–"/>
              <a:defRPr>
                <a:solidFill>
                  <a:schemeClr val="tx1"/>
                </a:solidFill>
                <a:latin typeface="Arial" panose="020B0604020202020204" pitchFamily="34" charset="0"/>
              </a:defRPr>
            </a:lvl4pPr>
            <a:lvl5pPr marL="1543050" indent="-17145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18859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2288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25717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2914650" indent="-17145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fld id="{6FA54C95-739A-4096-9215-9B054A3BA2C0}" type="slidenum">
              <a:rPr lang="en-US" altLang="en-US" sz="1950">
                <a:solidFill>
                  <a:schemeClr val="bg1"/>
                </a:solidFill>
              </a:rPr>
              <a:pPr>
                <a:spcBef>
                  <a:spcPct val="0"/>
                </a:spcBef>
                <a:buClrTx/>
                <a:buSzTx/>
                <a:buFontTx/>
                <a:buNone/>
              </a:pPr>
              <a:t>41</a:t>
            </a:fld>
            <a:endParaRPr lang="en-US" altLang="en-US" sz="1950">
              <a:solidFill>
                <a:schemeClr val="bg1"/>
              </a:solidFill>
            </a:endParaRPr>
          </a:p>
        </p:txBody>
      </p:sp>
      <p:sp>
        <p:nvSpPr>
          <p:cNvPr id="175107" name="AutoShape 2"/>
          <p:cNvSpPr>
            <a:spLocks noGrp="1" noChangeArrowheads="1"/>
          </p:cNvSpPr>
          <p:nvPr>
            <p:ph type="title"/>
          </p:nvPr>
        </p:nvSpPr>
        <p:spPr>
          <a:xfrm>
            <a:off x="609600" y="604952"/>
            <a:ext cx="7924800" cy="1143000"/>
          </a:xfrm>
        </p:spPr>
        <p:txBody>
          <a:bodyPr>
            <a:normAutofit/>
          </a:bodyPr>
          <a:lstStyle/>
          <a:p>
            <a:pPr eaLnBrk="1" hangingPunct="1"/>
            <a:r>
              <a:rPr lang="en-US" altLang="en-US" sz="3400" b="1" dirty="0"/>
              <a:t>CYCLONE OPERATION</a:t>
            </a:r>
            <a:endParaRPr lang="en-US" altLang="en-US" sz="3400" b="1" i="1" dirty="0"/>
          </a:p>
        </p:txBody>
      </p:sp>
      <p:sp>
        <p:nvSpPr>
          <p:cNvPr id="175108" name="Rectangle 3"/>
          <p:cNvSpPr>
            <a:spLocks noGrp="1" noChangeArrowheads="1"/>
          </p:cNvSpPr>
          <p:nvPr>
            <p:ph type="body" sz="half" idx="1"/>
          </p:nvPr>
        </p:nvSpPr>
        <p:spPr>
          <a:xfrm>
            <a:off x="745396" y="1908707"/>
            <a:ext cx="4438065" cy="3750396"/>
          </a:xfrm>
        </p:spPr>
        <p:txBody>
          <a:bodyPr>
            <a:noAutofit/>
          </a:bodyPr>
          <a:lstStyle/>
          <a:p>
            <a:pPr eaLnBrk="1" hangingPunct="1">
              <a:lnSpc>
                <a:spcPct val="90000"/>
              </a:lnSpc>
            </a:pPr>
            <a:r>
              <a:rPr lang="en-US" altLang="en-US" sz="2000" dirty="0">
                <a:solidFill>
                  <a:schemeClr val="tx1"/>
                </a:solidFill>
              </a:rPr>
              <a:t>Cyclones are inserted into filter cassettes containing PVC filters and are attached to sample pumps.</a:t>
            </a:r>
          </a:p>
          <a:p>
            <a:pPr eaLnBrk="1" hangingPunct="1">
              <a:lnSpc>
                <a:spcPct val="90000"/>
              </a:lnSpc>
            </a:pPr>
            <a:r>
              <a:rPr lang="en-US" altLang="en-US" sz="2000" dirty="0">
                <a:solidFill>
                  <a:schemeClr val="tx1"/>
                </a:solidFill>
              </a:rPr>
              <a:t>Air enters through a slit on the side of the cyclone which creates cyclonic action.</a:t>
            </a:r>
          </a:p>
          <a:p>
            <a:pPr eaLnBrk="1" hangingPunct="1">
              <a:lnSpc>
                <a:spcPct val="90000"/>
              </a:lnSpc>
            </a:pPr>
            <a:r>
              <a:rPr lang="en-US" altLang="en-US" sz="2000" dirty="0">
                <a:solidFill>
                  <a:schemeClr val="tx1"/>
                </a:solidFill>
              </a:rPr>
              <a:t>Through centrifugal force, large particles fall into the cap at the bottom called a “grit pot” and are discarded.</a:t>
            </a:r>
          </a:p>
          <a:p>
            <a:pPr eaLnBrk="1" hangingPunct="1">
              <a:lnSpc>
                <a:spcPct val="90000"/>
              </a:lnSpc>
            </a:pPr>
            <a:r>
              <a:rPr lang="en-US" altLang="en-US" sz="2000" dirty="0">
                <a:solidFill>
                  <a:schemeClr val="tx1"/>
                </a:solidFill>
              </a:rPr>
              <a:t>Small particles are thrown onto the filter for analysis.  </a:t>
            </a:r>
          </a:p>
        </p:txBody>
      </p:sp>
      <p:pic>
        <p:nvPicPr>
          <p:cNvPr id="763908" name="Picture 4" descr="225-XHO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17774" y="2230699"/>
            <a:ext cx="884635" cy="23610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5110" name="AutoShape 9"/>
          <p:cNvSpPr>
            <a:spLocks noChangeArrowheads="1"/>
          </p:cNvSpPr>
          <p:nvPr/>
        </p:nvSpPr>
        <p:spPr bwMode="auto">
          <a:xfrm>
            <a:off x="5932024" y="3469580"/>
            <a:ext cx="571500" cy="62865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414A87"/>
          </a:solidFill>
          <a:ln w="12700">
            <a:solidFill>
              <a:schemeClr val="tx1"/>
            </a:solidFill>
            <a:miter lim="800000"/>
            <a:headEnd/>
            <a:tailEnd/>
          </a:ln>
          <a:effectLst/>
        </p:spPr>
        <p:txBody>
          <a:bodyPr wrap="none" anchor="ctr"/>
          <a:lstStyle/>
          <a:p>
            <a:endParaRPr lang="en-US" sz="1350"/>
          </a:p>
        </p:txBody>
      </p:sp>
      <p:sp>
        <p:nvSpPr>
          <p:cNvPr id="175111" name="TextBox 1"/>
          <p:cNvSpPr txBox="1">
            <a:spLocks noChangeArrowheads="1"/>
          </p:cNvSpPr>
          <p:nvPr/>
        </p:nvSpPr>
        <p:spPr bwMode="auto">
          <a:xfrm>
            <a:off x="7004261" y="3267233"/>
            <a:ext cx="1714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lgn="ctr">
              <a:spcBef>
                <a:spcPct val="0"/>
              </a:spcBef>
              <a:buClrTx/>
              <a:buSzTx/>
              <a:buFontTx/>
              <a:buNone/>
            </a:pPr>
            <a:r>
              <a:rPr lang="en-US" altLang="en-US" sz="1600" dirty="0">
                <a:solidFill>
                  <a:srgbClr val="414A87"/>
                </a:solidFill>
              </a:rPr>
              <a:t>Cap must be in place during sampling!</a:t>
            </a:r>
          </a:p>
        </p:txBody>
      </p:sp>
      <p:sp>
        <p:nvSpPr>
          <p:cNvPr id="2" name="TextBox 1"/>
          <p:cNvSpPr txBox="1"/>
          <p:nvPr/>
        </p:nvSpPr>
        <p:spPr>
          <a:xfrm>
            <a:off x="5782346" y="4186357"/>
            <a:ext cx="721178" cy="300082"/>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Air</a:t>
            </a:r>
            <a:r>
              <a:rPr lang="en-US" sz="1350" dirty="0"/>
              <a:t> </a:t>
            </a:r>
          </a:p>
        </p:txBody>
      </p:sp>
    </p:spTree>
    <p:extLst>
      <p:ext uri="{BB962C8B-B14F-4D97-AF65-F5344CB8AC3E}">
        <p14:creationId xmlns:p14="http://schemas.microsoft.com/office/powerpoint/2010/main" val="2344752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7639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10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510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510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1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7"/>
            <a:ext cx="8229600" cy="1143000"/>
          </a:xfrm>
        </p:spPr>
        <p:txBody>
          <a:bodyPr>
            <a:normAutofit/>
          </a:bodyPr>
          <a:lstStyle/>
          <a:p>
            <a:r>
              <a:rPr lang="en-US" sz="3400" dirty="0"/>
              <a:t>MORE ON CYCLONE OPERATION</a:t>
            </a:r>
          </a:p>
        </p:txBody>
      </p:sp>
      <p:sp>
        <p:nvSpPr>
          <p:cNvPr id="5" name="Content Placeholder 4"/>
          <p:cNvSpPr>
            <a:spLocks noGrp="1"/>
          </p:cNvSpPr>
          <p:nvPr>
            <p:ph idx="1"/>
          </p:nvPr>
        </p:nvSpPr>
        <p:spPr>
          <a:xfrm>
            <a:off x="457200" y="1895262"/>
            <a:ext cx="8229600" cy="4144963"/>
          </a:xfrm>
        </p:spPr>
        <p:txBody>
          <a:bodyPr>
            <a:normAutofit/>
          </a:bodyPr>
          <a:lstStyle/>
          <a:p>
            <a:r>
              <a:rPr lang="en-US" altLang="en-US" sz="2400" dirty="0">
                <a:solidFill>
                  <a:schemeClr val="tx1"/>
                </a:solidFill>
              </a:rPr>
              <a:t>After sampling, the cyclone is removed and the filter is capped and sent to the lab.</a:t>
            </a:r>
          </a:p>
          <a:p>
            <a:r>
              <a:rPr lang="en-US" sz="2400" dirty="0">
                <a:solidFill>
                  <a:schemeClr val="tx1"/>
                </a:solidFill>
              </a:rPr>
              <a:t>DON’T TURN THE CYCLONE UPSIDE DOWN UNTIL YOU HAVE REMOVED THE FILTER!! If the large particles in the cap at the bottom get dumped onto your filter, your sample is invalid (and the results will look very high).  </a:t>
            </a:r>
          </a:p>
          <a:p>
            <a:r>
              <a:rPr lang="en-US" sz="2400" dirty="0">
                <a:solidFill>
                  <a:schemeClr val="tx1"/>
                </a:solidFill>
              </a:rPr>
              <a:t>Clean the cyclone with soap and water between every use or the dust stuck to the interior walls of the cyclone will affect your results.  </a:t>
            </a:r>
          </a:p>
        </p:txBody>
      </p:sp>
    </p:spTree>
    <p:extLst>
      <p:ext uri="{BB962C8B-B14F-4D97-AF65-F5344CB8AC3E}">
        <p14:creationId xmlns:p14="http://schemas.microsoft.com/office/powerpoint/2010/main" val="54000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09600" y="892969"/>
            <a:ext cx="7924800" cy="857250"/>
          </a:xfrm>
        </p:spPr>
        <p:txBody>
          <a:bodyPr>
            <a:noAutofit/>
          </a:bodyPr>
          <a:lstStyle/>
          <a:p>
            <a:pPr eaLnBrk="1" hangingPunct="1"/>
            <a:r>
              <a:rPr lang="en-US" altLang="en-US" sz="3400" b="1" dirty="0"/>
              <a:t>OLDER CYCLONE SAMPLERS </a:t>
            </a:r>
            <a:br>
              <a:rPr lang="en-US" altLang="en-US" sz="3400" b="1" dirty="0"/>
            </a:br>
            <a:r>
              <a:rPr lang="en-US" altLang="en-US" sz="3100" b="1" dirty="0">
                <a:solidFill>
                  <a:srgbClr val="48A0BA"/>
                </a:solidFill>
              </a:rPr>
              <a:t>TO MEET OSHA CRITERIA</a:t>
            </a:r>
          </a:p>
        </p:txBody>
      </p:sp>
      <p:sp>
        <p:nvSpPr>
          <p:cNvPr id="101379" name="Rectangle 3"/>
          <p:cNvSpPr>
            <a:spLocks noGrp="1" noChangeArrowheads="1"/>
          </p:cNvSpPr>
          <p:nvPr>
            <p:ph type="body" sz="half" idx="2"/>
          </p:nvPr>
        </p:nvSpPr>
        <p:spPr>
          <a:xfrm>
            <a:off x="2933419" y="2364881"/>
            <a:ext cx="5257800" cy="3417855"/>
          </a:xfrm>
        </p:spPr>
        <p:txBody>
          <a:bodyPr>
            <a:normAutofit/>
          </a:bodyPr>
          <a:lstStyle/>
          <a:p>
            <a:pPr indent="0" eaLnBrk="1" hangingPunct="1">
              <a:buFont typeface="Wingdings" panose="05000000000000000000" pitchFamily="2" charset="2"/>
              <a:buNone/>
              <a:defRPr/>
            </a:pPr>
            <a:r>
              <a:rPr lang="en-US" altLang="en-US" sz="2600" b="1" dirty="0">
                <a:solidFill>
                  <a:schemeClr val="tx1"/>
                </a:solidFill>
              </a:rPr>
              <a:t>10-mm NYLON DORR-OLIVER CYCLONE</a:t>
            </a:r>
            <a:r>
              <a:rPr lang="en-US" altLang="en-US" sz="2200" b="1" dirty="0">
                <a:solidFill>
                  <a:schemeClr val="tx1"/>
                </a:solidFill>
              </a:rPr>
              <a:t>  </a:t>
            </a:r>
          </a:p>
          <a:p>
            <a:pPr lvl="1">
              <a:buFont typeface="Arial" panose="020B0604020202020204" pitchFamily="34" charset="0"/>
              <a:buChar char="•"/>
              <a:defRPr/>
            </a:pPr>
            <a:r>
              <a:rPr lang="en-US" altLang="en-US" sz="2000" dirty="0">
                <a:solidFill>
                  <a:schemeClr val="tx1"/>
                </a:solidFill>
              </a:rPr>
              <a:t>U.S. OSHA inspectors have been using this cyclone since OSHA began in the 1970s.  </a:t>
            </a:r>
          </a:p>
          <a:p>
            <a:pPr lvl="1">
              <a:buFont typeface="Arial" panose="020B0604020202020204" pitchFamily="34" charset="0"/>
              <a:buChar char="•"/>
              <a:defRPr/>
            </a:pPr>
            <a:r>
              <a:rPr lang="en-US" altLang="en-US" sz="2000" dirty="0">
                <a:solidFill>
                  <a:schemeClr val="tx1"/>
                </a:solidFill>
              </a:rPr>
              <a:t>But the new OSHA standard allows employers to use any sampler that meets the OSHA criteria. (ISO 7708)</a:t>
            </a:r>
          </a:p>
        </p:txBody>
      </p:sp>
      <p:grpSp>
        <p:nvGrpSpPr>
          <p:cNvPr id="101380" name="Group 4"/>
          <p:cNvGrpSpPr>
            <a:grpSpLocks/>
          </p:cNvGrpSpPr>
          <p:nvPr/>
        </p:nvGrpSpPr>
        <p:grpSpPr bwMode="auto">
          <a:xfrm>
            <a:off x="810031" y="2118551"/>
            <a:ext cx="1657350" cy="2687241"/>
            <a:chOff x="2208" y="720"/>
            <a:chExt cx="1296" cy="1680"/>
          </a:xfrm>
        </p:grpSpPr>
        <p:sp>
          <p:nvSpPr>
            <p:cNvPr id="38917" name="Text Box 5"/>
            <p:cNvSpPr txBox="1">
              <a:spLocks noChangeArrowheads="1"/>
            </p:cNvSpPr>
            <p:nvPr/>
          </p:nvSpPr>
          <p:spPr bwMode="auto">
            <a:xfrm>
              <a:off x="2208" y="720"/>
              <a:ext cx="12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lgn="ctr">
                <a:lnSpc>
                  <a:spcPts val="1200"/>
                </a:lnSpc>
                <a:spcBef>
                  <a:spcPct val="0"/>
                </a:spcBef>
                <a:buClrTx/>
                <a:buSzTx/>
                <a:buNone/>
              </a:pPr>
              <a:endParaRPr lang="en-US" altLang="en-US" sz="1200" dirty="0"/>
            </a:p>
          </p:txBody>
        </p:sp>
        <p:graphicFrame>
          <p:nvGraphicFramePr>
            <p:cNvPr id="38918" name="Object 6"/>
            <p:cNvGraphicFramePr>
              <a:graphicFrameLocks noChangeAspect="1"/>
            </p:cNvGraphicFramePr>
            <p:nvPr/>
          </p:nvGraphicFramePr>
          <p:xfrm>
            <a:off x="2496" y="1056"/>
            <a:ext cx="747" cy="1344"/>
          </p:xfrm>
          <a:graphic>
            <a:graphicData uri="http://schemas.openxmlformats.org/presentationml/2006/ole">
              <mc:AlternateContent xmlns:mc="http://schemas.openxmlformats.org/markup-compatibility/2006">
                <mc:Choice xmlns:v="urn:schemas-microsoft-com:vml" Requires="v">
                  <p:oleObj spid="_x0000_s2130" name="CorelPhotoPaint.Image.7" r:id="rId4" imgW="1700643" imgH="3059939" progId="CorelPhotoPaint.Image.7">
                    <p:embed/>
                  </p:oleObj>
                </mc:Choice>
                <mc:Fallback>
                  <p:oleObj name="CorelPhotoPaint.Image.7" r:id="rId4" imgW="1700643" imgH="3059939" progId="CorelPhotoPaint.Image.7">
                    <p:embed/>
                    <p:pic>
                      <p:nvPicPr>
                        <p:cNvPr id="3891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056"/>
                          <a:ext cx="747" cy="1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 name="TextBox 2"/>
          <p:cNvSpPr txBox="1"/>
          <p:nvPr/>
        </p:nvSpPr>
        <p:spPr>
          <a:xfrm>
            <a:off x="776252" y="4800293"/>
            <a:ext cx="2133600" cy="369332"/>
          </a:xfrm>
          <a:prstGeom prst="rect">
            <a:avLst/>
          </a:prstGeom>
          <a:noFill/>
        </p:spPr>
        <p:txBody>
          <a:bodyPr wrap="square" rtlCol="0">
            <a:spAutoFit/>
          </a:bodyPr>
          <a:lstStyle/>
          <a:p>
            <a:r>
              <a:rPr lang="en-US" b="1" dirty="0">
                <a:solidFill>
                  <a:srgbClr val="70AC44"/>
                </a:solidFill>
                <a:latin typeface="Arial" panose="020B0604020202020204" pitchFamily="34" charset="0"/>
                <a:cs typeface="Arial" panose="020B0604020202020204" pitchFamily="34" charset="0"/>
              </a:rPr>
              <a:t>Used at 1.7 L/min</a:t>
            </a:r>
          </a:p>
        </p:txBody>
      </p:sp>
    </p:spTree>
    <p:extLst>
      <p:ext uri="{BB962C8B-B14F-4D97-AF65-F5344CB8AC3E}">
        <p14:creationId xmlns:p14="http://schemas.microsoft.com/office/powerpoint/2010/main" val="28462204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9600" y="953691"/>
            <a:ext cx="7924800" cy="857250"/>
          </a:xfrm>
        </p:spPr>
        <p:txBody>
          <a:bodyPr>
            <a:noAutofit/>
          </a:bodyPr>
          <a:lstStyle/>
          <a:p>
            <a:r>
              <a:rPr lang="en-US" altLang="en-US" sz="3400" b="1" dirty="0"/>
              <a:t>NEWER CYCLONE SAMPLERS </a:t>
            </a:r>
            <a:br>
              <a:rPr lang="en-US" altLang="en-US" sz="3400" b="1" dirty="0"/>
            </a:br>
            <a:r>
              <a:rPr lang="en-US" altLang="en-US" sz="3100" b="1" dirty="0">
                <a:solidFill>
                  <a:srgbClr val="48A0BA"/>
                </a:solidFill>
              </a:rPr>
              <a:t>TO MEET OSHA CRITERIA</a:t>
            </a:r>
          </a:p>
        </p:txBody>
      </p:sp>
      <p:sp>
        <p:nvSpPr>
          <p:cNvPr id="104451" name="Rectangle 3"/>
          <p:cNvSpPr>
            <a:spLocks noGrp="1" noChangeArrowheads="1"/>
          </p:cNvSpPr>
          <p:nvPr>
            <p:ph type="body" sz="half" idx="1"/>
          </p:nvPr>
        </p:nvSpPr>
        <p:spPr>
          <a:xfrm>
            <a:off x="990600" y="2438400"/>
            <a:ext cx="5208985" cy="3086100"/>
          </a:xfrm>
        </p:spPr>
        <p:txBody>
          <a:bodyPr>
            <a:noAutofit/>
          </a:bodyPr>
          <a:lstStyle/>
          <a:p>
            <a:pPr eaLnBrk="1" hangingPunct="1">
              <a:spcBef>
                <a:spcPts val="0"/>
              </a:spcBef>
              <a:buFont typeface="Wingdings" panose="05000000000000000000" pitchFamily="2" charset="2"/>
              <a:buNone/>
            </a:pPr>
            <a:r>
              <a:rPr lang="en-US" altLang="en-US" sz="2400" b="1" dirty="0">
                <a:solidFill>
                  <a:schemeClr val="tx1"/>
                </a:solidFill>
              </a:rPr>
              <a:t>SKC ALUMINUM CYCLONE</a:t>
            </a:r>
            <a:r>
              <a:rPr lang="en-US" altLang="en-US" sz="2000" b="1" dirty="0">
                <a:solidFill>
                  <a:schemeClr val="tx1"/>
                </a:solidFill>
              </a:rPr>
              <a:t>   </a:t>
            </a:r>
          </a:p>
          <a:p>
            <a:r>
              <a:rPr lang="en-US" altLang="en-US" sz="2400" dirty="0">
                <a:solidFill>
                  <a:schemeClr val="tx1"/>
                </a:solidFill>
              </a:rPr>
              <a:t>Listed in OSHA Final Rule on page 16439 of 29CFR 1910</a:t>
            </a:r>
          </a:p>
          <a:p>
            <a:pPr eaLnBrk="1" hangingPunct="1"/>
            <a:r>
              <a:rPr lang="en-US" altLang="en-US" sz="2400" dirty="0">
                <a:solidFill>
                  <a:schemeClr val="tx1"/>
                </a:solidFill>
              </a:rPr>
              <a:t>Used at 2.5 L/min to meet OSHA criteria</a:t>
            </a:r>
          </a:p>
          <a:p>
            <a:pPr eaLnBrk="1" hangingPunct="1">
              <a:buFont typeface="Wingdings" panose="05000000000000000000" pitchFamily="2" charset="2"/>
              <a:buNone/>
            </a:pPr>
            <a:r>
              <a:rPr lang="en-US" altLang="en-US" sz="2400" dirty="0"/>
              <a:t>	</a:t>
            </a:r>
            <a:endParaRPr lang="en-US" altLang="en-US" sz="1800" dirty="0"/>
          </a:p>
        </p:txBody>
      </p:sp>
      <p:pic>
        <p:nvPicPr>
          <p:cNvPr id="43012" name="Picture 4" descr="cyCL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946" y="2531318"/>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p:cNvSpPr txBox="1">
            <a:spLocks noChangeArrowheads="1"/>
          </p:cNvSpPr>
          <p:nvPr/>
        </p:nvSpPr>
        <p:spPr bwMode="auto">
          <a:xfrm>
            <a:off x="6199585" y="4315686"/>
            <a:ext cx="1600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1600" b="1" dirty="0">
                <a:solidFill>
                  <a:srgbClr val="70AC44"/>
                </a:solidFill>
              </a:rPr>
              <a:t>SKC 225-01-02 (37-mm)</a:t>
            </a:r>
          </a:p>
        </p:txBody>
      </p:sp>
    </p:spTree>
    <p:extLst>
      <p:ext uri="{BB962C8B-B14F-4D97-AF65-F5344CB8AC3E}">
        <p14:creationId xmlns:p14="http://schemas.microsoft.com/office/powerpoint/2010/main" val="3417652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Grp="1" noChangeArrowheads="1"/>
          </p:cNvSpPr>
          <p:nvPr>
            <p:ph type="title"/>
          </p:nvPr>
        </p:nvSpPr>
        <p:spPr>
          <a:xfrm>
            <a:off x="457200" y="937022"/>
            <a:ext cx="8229600" cy="1143000"/>
          </a:xfrm>
        </p:spPr>
        <p:txBody>
          <a:bodyPr>
            <a:normAutofit/>
          </a:bodyPr>
          <a:lstStyle/>
          <a:p>
            <a:pPr eaLnBrk="1" hangingPunct="1"/>
            <a:r>
              <a:rPr lang="en-US" altLang="en-US" sz="3400" dirty="0"/>
              <a:t>SKC ALUMINUM CYCLONE</a:t>
            </a:r>
            <a:br>
              <a:rPr lang="en-US" altLang="en-US" sz="3400" dirty="0"/>
            </a:br>
            <a:r>
              <a:rPr lang="en-US" altLang="en-US" sz="3100" dirty="0">
                <a:solidFill>
                  <a:srgbClr val="48A0BA"/>
                </a:solidFill>
              </a:rPr>
              <a:t>ADVANTAGES</a:t>
            </a:r>
          </a:p>
        </p:txBody>
      </p:sp>
      <p:sp>
        <p:nvSpPr>
          <p:cNvPr id="36867" name="Rectangle 3"/>
          <p:cNvSpPr>
            <a:spLocks noGrp="1" noChangeArrowheads="1"/>
          </p:cNvSpPr>
          <p:nvPr>
            <p:ph sz="half" idx="1"/>
          </p:nvPr>
        </p:nvSpPr>
        <p:spPr>
          <a:xfrm>
            <a:off x="457200" y="2286000"/>
            <a:ext cx="4038600" cy="3840163"/>
          </a:xfrm>
        </p:spPr>
        <p:txBody>
          <a:bodyPr>
            <a:normAutofit/>
          </a:bodyPr>
          <a:lstStyle/>
          <a:p>
            <a:pPr>
              <a:lnSpc>
                <a:spcPct val="90000"/>
              </a:lnSpc>
              <a:defRPr/>
            </a:pPr>
            <a:r>
              <a:rPr lang="en-US" altLang="en-US" sz="2400" b="1" dirty="0"/>
              <a:t>Metal construction </a:t>
            </a:r>
            <a:r>
              <a:rPr lang="en-US" altLang="en-US" sz="2400" dirty="0">
                <a:solidFill>
                  <a:schemeClr val="tx1"/>
                </a:solidFill>
              </a:rPr>
              <a:t>eliminates static electricity concerns. </a:t>
            </a:r>
          </a:p>
          <a:p>
            <a:pPr eaLnBrk="1" hangingPunct="1">
              <a:lnSpc>
                <a:spcPct val="90000"/>
              </a:lnSpc>
              <a:defRPr/>
            </a:pPr>
            <a:r>
              <a:rPr lang="en-US" altLang="en-US" sz="2400" b="1" dirty="0"/>
              <a:t>Larger collection area.  </a:t>
            </a:r>
            <a:r>
              <a:rPr lang="en-US" altLang="en-US" sz="2400" dirty="0">
                <a:solidFill>
                  <a:schemeClr val="tx1"/>
                </a:solidFill>
              </a:rPr>
              <a:t>The cyclone is inserted into the middle ring of a 3-piece filter cassette.</a:t>
            </a:r>
          </a:p>
          <a:p>
            <a:pPr eaLnBrk="1" hangingPunct="1">
              <a:lnSpc>
                <a:spcPct val="90000"/>
              </a:lnSpc>
              <a:defRPr/>
            </a:pPr>
            <a:r>
              <a:rPr lang="en-US" altLang="en-US" sz="2400" b="1" dirty="0"/>
              <a:t>Calibration adapter </a:t>
            </a:r>
            <a:r>
              <a:rPr lang="en-US" altLang="en-US" sz="2400" dirty="0">
                <a:solidFill>
                  <a:schemeClr val="tx1"/>
                </a:solidFill>
              </a:rPr>
              <a:t>offers user convenience. </a:t>
            </a:r>
          </a:p>
          <a:p>
            <a:pPr marL="0" indent="0">
              <a:lnSpc>
                <a:spcPct val="90000"/>
              </a:lnSpc>
              <a:buNone/>
              <a:defRPr/>
            </a:pPr>
            <a:endParaRPr lang="en-US" altLang="en-US" dirty="0">
              <a:solidFill>
                <a:schemeClr val="tx1"/>
              </a:solidFill>
            </a:endParaRPr>
          </a:p>
          <a:p>
            <a:pPr marL="0" indent="0">
              <a:lnSpc>
                <a:spcPct val="90000"/>
              </a:lnSpc>
              <a:buNone/>
              <a:defRPr/>
            </a:pPr>
            <a:endParaRPr lang="en-US" altLang="en-US" sz="1800" dirty="0"/>
          </a:p>
          <a:p>
            <a:pPr marL="0" indent="0">
              <a:lnSpc>
                <a:spcPct val="90000"/>
              </a:lnSpc>
              <a:buNone/>
              <a:defRPr/>
            </a:pPr>
            <a:endParaRPr lang="en-US" altLang="en-US" sz="1800" dirty="0"/>
          </a:p>
          <a:p>
            <a:pPr marL="0" indent="0">
              <a:lnSpc>
                <a:spcPct val="90000"/>
              </a:lnSpc>
              <a:buNone/>
              <a:defRPr/>
            </a:pPr>
            <a:endParaRPr lang="en-US" altLang="en-US" sz="1800" dirty="0"/>
          </a:p>
          <a:p>
            <a:pPr eaLnBrk="1" hangingPunct="1">
              <a:lnSpc>
                <a:spcPct val="90000"/>
              </a:lnSpc>
              <a:defRPr/>
            </a:pPr>
            <a:endParaRPr lang="en-US" altLang="en-US" sz="1800" dirty="0"/>
          </a:p>
          <a:p>
            <a:pPr eaLnBrk="1" hangingPunct="1">
              <a:lnSpc>
                <a:spcPct val="90000"/>
              </a:lnSpc>
              <a:defRPr/>
            </a:pPr>
            <a:endParaRPr lang="en-US" altLang="en-US" sz="1500" dirty="0">
              <a:solidFill>
                <a:srgbClr val="3333FF"/>
              </a:solidFill>
            </a:endParaRPr>
          </a:p>
          <a:p>
            <a:pPr eaLnBrk="1" hangingPunct="1">
              <a:lnSpc>
                <a:spcPct val="90000"/>
              </a:lnSpc>
              <a:buFont typeface="Wingdings" panose="05000000000000000000" pitchFamily="2" charset="2"/>
              <a:buNone/>
              <a:defRPr/>
            </a:pPr>
            <a:endParaRPr lang="en-US" altLang="en-US" sz="1500" dirty="0"/>
          </a:p>
          <a:p>
            <a:pPr eaLnBrk="1" hangingPunct="1">
              <a:lnSpc>
                <a:spcPct val="90000"/>
              </a:lnSpc>
              <a:buFont typeface="Wingdings" panose="05000000000000000000" pitchFamily="2" charset="2"/>
              <a:buNone/>
              <a:defRPr/>
            </a:pPr>
            <a:endParaRPr lang="en-US" altLang="en-US" sz="1500" dirty="0"/>
          </a:p>
          <a:p>
            <a:pPr eaLnBrk="1" hangingPunct="1">
              <a:lnSpc>
                <a:spcPct val="90000"/>
              </a:lnSpc>
              <a:defRPr/>
            </a:pPr>
            <a:endParaRPr lang="en-US" altLang="en-US"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20841" y="2362200"/>
            <a:ext cx="1940718" cy="2911078"/>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3749279"/>
            <a:ext cx="1010653" cy="2057400"/>
          </a:xfrm>
          <a:prstGeom prst="rect">
            <a:avLst/>
          </a:prstGeom>
        </p:spPr>
      </p:pic>
    </p:spTree>
    <p:extLst>
      <p:ext uri="{BB962C8B-B14F-4D97-AF65-F5344CB8AC3E}">
        <p14:creationId xmlns:p14="http://schemas.microsoft.com/office/powerpoint/2010/main" val="300704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Grp="1" noChangeArrowheads="1"/>
          </p:cNvSpPr>
          <p:nvPr>
            <p:ph type="title"/>
          </p:nvPr>
        </p:nvSpPr>
        <p:spPr>
          <a:xfrm>
            <a:off x="609600" y="1224723"/>
            <a:ext cx="7924800" cy="857250"/>
          </a:xfrm>
        </p:spPr>
        <p:txBody>
          <a:bodyPr>
            <a:noAutofit/>
          </a:bodyPr>
          <a:lstStyle/>
          <a:p>
            <a:pPr eaLnBrk="1" hangingPunct="1"/>
            <a:r>
              <a:rPr lang="en-US" altLang="en-US" sz="3400" b="1" dirty="0"/>
              <a:t>SKC GS-3 CYCLONE</a:t>
            </a:r>
            <a:br>
              <a:rPr lang="en-US" altLang="en-US" sz="3000" dirty="0">
                <a:solidFill>
                  <a:srgbClr val="0070C0"/>
                </a:solidFill>
              </a:rPr>
            </a:br>
            <a:br>
              <a:rPr lang="en-US" altLang="en-US" sz="3000" dirty="0">
                <a:solidFill>
                  <a:srgbClr val="0070C0"/>
                </a:solidFill>
              </a:rPr>
            </a:br>
            <a:endParaRPr lang="en-US" altLang="en-US" sz="2400" dirty="0">
              <a:solidFill>
                <a:srgbClr val="0070C0"/>
              </a:solidFill>
            </a:endParaRPr>
          </a:p>
        </p:txBody>
      </p:sp>
      <p:sp>
        <p:nvSpPr>
          <p:cNvPr id="92163" name="Rectangle 3"/>
          <p:cNvSpPr>
            <a:spLocks noGrp="1" noChangeArrowheads="1"/>
          </p:cNvSpPr>
          <p:nvPr>
            <p:ph type="body" sz="half" idx="1"/>
          </p:nvPr>
        </p:nvSpPr>
        <p:spPr>
          <a:xfrm>
            <a:off x="924571" y="2081973"/>
            <a:ext cx="4883944" cy="3655219"/>
          </a:xfrm>
        </p:spPr>
        <p:txBody>
          <a:bodyPr>
            <a:normAutofit fontScale="92500" lnSpcReduction="10000"/>
          </a:bodyPr>
          <a:lstStyle/>
          <a:p>
            <a:pPr>
              <a:lnSpc>
                <a:spcPct val="90000"/>
              </a:lnSpc>
              <a:defRPr/>
            </a:pPr>
            <a:r>
              <a:rPr lang="en-US" altLang="en-US" sz="2400" dirty="0">
                <a:solidFill>
                  <a:schemeClr val="tx1"/>
                </a:solidFill>
              </a:rPr>
              <a:t>Originally designed for coal mines since aluminum (and other alloys) can not be taken into an underground mine</a:t>
            </a:r>
          </a:p>
          <a:p>
            <a:pPr eaLnBrk="1" hangingPunct="1">
              <a:lnSpc>
                <a:spcPct val="90000"/>
              </a:lnSpc>
              <a:defRPr/>
            </a:pPr>
            <a:r>
              <a:rPr lang="en-US" altLang="en-US" sz="2400" dirty="0">
                <a:solidFill>
                  <a:schemeClr val="tx1"/>
                </a:solidFill>
              </a:rPr>
              <a:t>Conductive plastic construction eliminates static electricity concerns </a:t>
            </a:r>
          </a:p>
          <a:p>
            <a:pPr>
              <a:lnSpc>
                <a:spcPct val="90000"/>
              </a:lnSpc>
              <a:defRPr/>
            </a:pPr>
            <a:r>
              <a:rPr lang="en-US" altLang="en-US" sz="2400" dirty="0">
                <a:solidFill>
                  <a:schemeClr val="tx1"/>
                </a:solidFill>
              </a:rPr>
              <a:t>Not a spark hazard for coal mines</a:t>
            </a:r>
          </a:p>
          <a:p>
            <a:pPr>
              <a:lnSpc>
                <a:spcPct val="90000"/>
              </a:lnSpc>
              <a:defRPr/>
            </a:pPr>
            <a:r>
              <a:rPr lang="en-US" altLang="en-US" sz="2400" dirty="0">
                <a:solidFill>
                  <a:schemeClr val="tx1"/>
                </a:solidFill>
              </a:rPr>
              <a:t>Designated flow rate is 2.75 L/min to meet OSHA criteria</a:t>
            </a:r>
          </a:p>
          <a:p>
            <a:pPr eaLnBrk="1" hangingPunct="1">
              <a:lnSpc>
                <a:spcPct val="90000"/>
              </a:lnSpc>
              <a:defRPr/>
            </a:pPr>
            <a:endParaRPr lang="en-US" altLang="en-US" sz="1800" dirty="0">
              <a:solidFill>
                <a:schemeClr val="tx1"/>
              </a:solidFill>
            </a:endParaRPr>
          </a:p>
          <a:p>
            <a:pPr eaLnBrk="1" hangingPunct="1">
              <a:lnSpc>
                <a:spcPct val="90000"/>
              </a:lnSpc>
              <a:buFont typeface="Wingdings" panose="05000000000000000000" pitchFamily="2" charset="2"/>
              <a:buNone/>
              <a:defRPr/>
            </a:pPr>
            <a:r>
              <a:rPr lang="en-US" altLang="en-US" sz="900" dirty="0">
                <a:solidFill>
                  <a:schemeClr val="tx1"/>
                </a:solidFill>
              </a:rPr>
              <a:t>.</a:t>
            </a:r>
          </a:p>
          <a:p>
            <a:pPr eaLnBrk="1" hangingPunct="1">
              <a:lnSpc>
                <a:spcPct val="90000"/>
              </a:lnSpc>
              <a:defRPr/>
            </a:pPr>
            <a:endParaRPr lang="en-US" altLang="en-US" sz="900" dirty="0"/>
          </a:p>
        </p:txBody>
      </p:sp>
      <p:pic>
        <p:nvPicPr>
          <p:cNvPr id="49156" name="Picture 4" descr="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406" y="2438400"/>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01321" y="4224338"/>
            <a:ext cx="2218108" cy="369332"/>
          </a:xfrm>
          <a:prstGeom prst="rect">
            <a:avLst/>
          </a:prstGeom>
        </p:spPr>
        <p:txBody>
          <a:bodyPr wrap="none">
            <a:spAutoFit/>
          </a:bodyPr>
          <a:lstStyle/>
          <a:p>
            <a:pPr algn="ctr">
              <a:spcBef>
                <a:spcPct val="0"/>
              </a:spcBef>
            </a:pPr>
            <a:r>
              <a:rPr lang="en-US" altLang="en-US" b="1" dirty="0">
                <a:solidFill>
                  <a:srgbClr val="70AC44"/>
                </a:solidFill>
              </a:rPr>
              <a:t>SKC 225-100 (37-mm)</a:t>
            </a:r>
          </a:p>
        </p:txBody>
      </p:sp>
    </p:spTree>
    <p:extLst>
      <p:ext uri="{BB962C8B-B14F-4D97-AF65-F5344CB8AC3E}">
        <p14:creationId xmlns:p14="http://schemas.microsoft.com/office/powerpoint/2010/main" val="2636084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810958"/>
            <a:ext cx="8229600" cy="1143000"/>
          </a:xfrm>
        </p:spPr>
        <p:txBody>
          <a:bodyPr>
            <a:normAutofit/>
          </a:bodyPr>
          <a:lstStyle/>
          <a:p>
            <a:pPr eaLnBrk="1" hangingPunct="1"/>
            <a:r>
              <a:rPr lang="en-US" altLang="en-US" sz="3400" dirty="0"/>
              <a:t>IMPORTANT NOTE ON FLOWRATE</a:t>
            </a:r>
            <a:endParaRPr lang="en-US" altLang="en-US" sz="3400" i="1" dirty="0"/>
          </a:p>
        </p:txBody>
      </p:sp>
      <p:sp>
        <p:nvSpPr>
          <p:cNvPr id="51203" name="Rectangle 3"/>
          <p:cNvSpPr>
            <a:spLocks noGrp="1" noChangeArrowheads="1"/>
          </p:cNvSpPr>
          <p:nvPr>
            <p:ph type="body" sz="half" idx="2"/>
          </p:nvPr>
        </p:nvSpPr>
        <p:spPr>
          <a:xfrm>
            <a:off x="4077892" y="2313385"/>
            <a:ext cx="4038600" cy="3638550"/>
          </a:xfrm>
        </p:spPr>
        <p:txBody>
          <a:bodyPr>
            <a:normAutofit lnSpcReduction="10000"/>
          </a:bodyPr>
          <a:lstStyle/>
          <a:p>
            <a:pPr eaLnBrk="1" hangingPunct="1"/>
            <a:r>
              <a:rPr lang="en-US" altLang="en-US" sz="2400" dirty="0">
                <a:solidFill>
                  <a:schemeClr val="tx1"/>
                </a:solidFill>
              </a:rPr>
              <a:t>All cyclones are not created equal! </a:t>
            </a:r>
          </a:p>
          <a:p>
            <a:pPr eaLnBrk="1" hangingPunct="1"/>
            <a:r>
              <a:rPr lang="en-US" altLang="en-US" sz="2400" dirty="0">
                <a:solidFill>
                  <a:schemeClr val="tx1"/>
                </a:solidFill>
              </a:rPr>
              <a:t>Each cyclone has different operating specifications to meet the required performance criteria.  </a:t>
            </a:r>
          </a:p>
          <a:p>
            <a:pPr eaLnBrk="1" hangingPunct="1"/>
            <a:r>
              <a:rPr lang="en-US" altLang="en-US" sz="2400" dirty="0">
                <a:solidFill>
                  <a:schemeClr val="tx1"/>
                </a:solidFill>
              </a:rPr>
              <a:t>Be sure you know the flow rate specified before using any cyclone.  </a:t>
            </a:r>
          </a:p>
        </p:txBody>
      </p:sp>
      <p:grpSp>
        <p:nvGrpSpPr>
          <p:cNvPr id="111620" name="Group 4"/>
          <p:cNvGrpSpPr>
            <a:grpSpLocks/>
          </p:cNvGrpSpPr>
          <p:nvPr/>
        </p:nvGrpSpPr>
        <p:grpSpPr bwMode="auto">
          <a:xfrm>
            <a:off x="1438871" y="1821656"/>
            <a:ext cx="1543050" cy="2000250"/>
            <a:chOff x="2208" y="720"/>
            <a:chExt cx="1296" cy="1680"/>
          </a:xfrm>
        </p:grpSpPr>
        <p:sp>
          <p:nvSpPr>
            <p:cNvPr id="51209" name="Text Box 5"/>
            <p:cNvSpPr txBox="1">
              <a:spLocks noChangeArrowheads="1"/>
            </p:cNvSpPr>
            <p:nvPr/>
          </p:nvSpPr>
          <p:spPr bwMode="auto">
            <a:xfrm>
              <a:off x="2208" y="720"/>
              <a:ext cx="1296" cy="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lgn="ctr">
                <a:lnSpc>
                  <a:spcPts val="1200"/>
                </a:lnSpc>
                <a:spcBef>
                  <a:spcPct val="0"/>
                </a:spcBef>
                <a:buClrTx/>
                <a:buSzTx/>
                <a:buNone/>
              </a:pPr>
              <a:endParaRPr lang="en-US" altLang="en-US" sz="1200"/>
            </a:p>
          </p:txBody>
        </p:sp>
        <p:graphicFrame>
          <p:nvGraphicFramePr>
            <p:cNvPr id="51210" name="Object 6"/>
            <p:cNvGraphicFramePr>
              <a:graphicFrameLocks noChangeAspect="1"/>
            </p:cNvGraphicFramePr>
            <p:nvPr/>
          </p:nvGraphicFramePr>
          <p:xfrm>
            <a:off x="2496" y="1056"/>
            <a:ext cx="747" cy="1344"/>
          </p:xfrm>
          <a:graphic>
            <a:graphicData uri="http://schemas.openxmlformats.org/presentationml/2006/ole">
              <mc:AlternateContent xmlns:mc="http://schemas.openxmlformats.org/markup-compatibility/2006">
                <mc:Choice xmlns:v="urn:schemas-microsoft-com:vml" Requires="v">
                  <p:oleObj spid="_x0000_s3154" name="CorelPhotoPaint.Image.7" r:id="rId4" imgW="1700643" imgH="3059939" progId="CorelPhotoPaint.Image.7">
                    <p:embed/>
                  </p:oleObj>
                </mc:Choice>
                <mc:Fallback>
                  <p:oleObj name="CorelPhotoPaint.Image.7" r:id="rId4" imgW="1700643" imgH="3059939" progId="CorelPhotoPaint.Image.7">
                    <p:embed/>
                    <p:pic>
                      <p:nvPicPr>
                        <p:cNvPr id="5121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056"/>
                          <a:ext cx="747" cy="1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1206" name="Picture 10" descr="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03" y="3821906"/>
            <a:ext cx="17859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1206" y="3881377"/>
            <a:ext cx="1371600" cy="1371600"/>
          </a:xfrm>
          <a:prstGeom prst="rect">
            <a:avLst/>
          </a:prstGeom>
        </p:spPr>
      </p:pic>
    </p:spTree>
    <p:extLst>
      <p:ext uri="{BB962C8B-B14F-4D97-AF65-F5344CB8AC3E}">
        <p14:creationId xmlns:p14="http://schemas.microsoft.com/office/powerpoint/2010/main" val="3534764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0906"/>
            <a:ext cx="8229600" cy="1143000"/>
          </a:xfrm>
        </p:spPr>
        <p:txBody>
          <a:bodyPr>
            <a:normAutofit/>
          </a:bodyPr>
          <a:lstStyle/>
          <a:p>
            <a:r>
              <a:rPr lang="en-US" sz="3400" cap="all" dirty="0"/>
              <a:t>If you use the wrong flowrate</a:t>
            </a:r>
            <a:br>
              <a:rPr lang="en-US" sz="3400" dirty="0"/>
            </a:br>
            <a:r>
              <a:rPr lang="en-US" sz="3100" cap="all" dirty="0">
                <a:solidFill>
                  <a:srgbClr val="48A0BA"/>
                </a:solidFill>
              </a:rPr>
              <a:t>data collected is meaningless</a:t>
            </a:r>
          </a:p>
        </p:txBody>
      </p:sp>
      <p:grpSp>
        <p:nvGrpSpPr>
          <p:cNvPr id="4" name="Group 4"/>
          <p:cNvGrpSpPr>
            <a:grpSpLocks/>
          </p:cNvGrpSpPr>
          <p:nvPr/>
        </p:nvGrpSpPr>
        <p:grpSpPr bwMode="auto">
          <a:xfrm>
            <a:off x="1352719" y="2744772"/>
            <a:ext cx="1543050" cy="2000250"/>
            <a:chOff x="2208" y="720"/>
            <a:chExt cx="1296" cy="1680"/>
          </a:xfrm>
        </p:grpSpPr>
        <p:sp>
          <p:nvSpPr>
            <p:cNvPr id="5" name="Text Box 5"/>
            <p:cNvSpPr txBox="1">
              <a:spLocks noChangeArrowheads="1"/>
            </p:cNvSpPr>
            <p:nvPr/>
          </p:nvSpPr>
          <p:spPr bwMode="auto">
            <a:xfrm>
              <a:off x="2208" y="720"/>
              <a:ext cx="1296"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ts val="1200"/>
                </a:lnSpc>
              </a:pPr>
              <a:endParaRPr lang="en-US" altLang="en-US" sz="1200"/>
            </a:p>
          </p:txBody>
        </p:sp>
        <p:graphicFrame>
          <p:nvGraphicFramePr>
            <p:cNvPr id="6" name="Object 6"/>
            <p:cNvGraphicFramePr>
              <a:graphicFrameLocks noChangeAspect="1"/>
            </p:cNvGraphicFramePr>
            <p:nvPr/>
          </p:nvGraphicFramePr>
          <p:xfrm>
            <a:off x="2496" y="1056"/>
            <a:ext cx="747" cy="1344"/>
          </p:xfrm>
          <a:graphic>
            <a:graphicData uri="http://schemas.openxmlformats.org/presentationml/2006/ole">
              <mc:AlternateContent xmlns:mc="http://schemas.openxmlformats.org/markup-compatibility/2006">
                <mc:Choice xmlns:v="urn:schemas-microsoft-com:vml" Requires="v">
                  <p:oleObj spid="_x0000_s4179" name="CorelPhotoPaint.Image.7" r:id="rId4" imgW="1700643" imgH="3059939" progId="CorelPhotoPaint.Image.7">
                    <p:embed/>
                  </p:oleObj>
                </mc:Choice>
                <mc:Fallback>
                  <p:oleObj name="CorelPhotoPaint.Image.7" r:id="rId4" imgW="1700643" imgH="3059939" progId="CorelPhotoPaint.Image.7">
                    <p:embed/>
                    <p:pic>
                      <p:nvPicPr>
                        <p:cNvPr id="6"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056"/>
                          <a:ext cx="747" cy="13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10" name="Picture 10" descr="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343" y="3090862"/>
            <a:ext cx="1785938" cy="1785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29523" y="4738737"/>
            <a:ext cx="1941228" cy="923330"/>
          </a:xfrm>
          <a:prstGeom prst="rect">
            <a:avLst/>
          </a:prstGeom>
          <a:noFill/>
        </p:spPr>
        <p:txBody>
          <a:bodyPr wrap="square" rtlCol="0">
            <a:spAutoFit/>
          </a:bodyPr>
          <a:lstStyle/>
          <a:p>
            <a:pPr algn="ctr"/>
            <a:r>
              <a:rPr lang="en-US" b="1" dirty="0">
                <a:solidFill>
                  <a:srgbClr val="70AC44"/>
                </a:solidFill>
                <a:latin typeface="Arial" panose="020B0604020202020204" pitchFamily="34" charset="0"/>
                <a:cs typeface="Arial" panose="020B0604020202020204" pitchFamily="34" charset="0"/>
              </a:rPr>
              <a:t>1.7 L/min</a:t>
            </a:r>
          </a:p>
          <a:p>
            <a:pPr algn="ctr"/>
            <a:r>
              <a:rPr lang="en-US" dirty="0">
                <a:latin typeface="Arial" panose="020B0604020202020204" pitchFamily="34" charset="0"/>
                <a:cs typeface="Arial" panose="020B0604020202020204" pitchFamily="34" charset="0"/>
              </a:rPr>
              <a:t>Nylon </a:t>
            </a:r>
          </a:p>
          <a:p>
            <a:pPr algn="ctr"/>
            <a:r>
              <a:rPr lang="en-US" dirty="0">
                <a:latin typeface="Arial" panose="020B0604020202020204" pitchFamily="34" charset="0"/>
                <a:cs typeface="Arial" panose="020B0604020202020204" pitchFamily="34" charset="0"/>
              </a:rPr>
              <a:t>Dorr-Oliver</a:t>
            </a:r>
            <a:endParaRPr lang="en-US" sz="1500" dirty="0">
              <a:latin typeface="Arial" panose="020B0604020202020204" pitchFamily="34" charset="0"/>
              <a:cs typeface="Arial" panose="020B0604020202020204" pitchFamily="34" charset="0"/>
            </a:endParaRPr>
          </a:p>
        </p:txBody>
      </p:sp>
      <p:sp>
        <p:nvSpPr>
          <p:cNvPr id="14" name="Rectangle 13"/>
          <p:cNvSpPr/>
          <p:nvPr/>
        </p:nvSpPr>
        <p:spPr>
          <a:xfrm>
            <a:off x="3703781" y="4632212"/>
            <a:ext cx="1736437" cy="646331"/>
          </a:xfrm>
          <a:prstGeom prst="rect">
            <a:avLst/>
          </a:prstGeom>
        </p:spPr>
        <p:txBody>
          <a:bodyPr wrap="none">
            <a:spAutoFit/>
          </a:bodyPr>
          <a:lstStyle/>
          <a:p>
            <a:pPr algn="ctr"/>
            <a:r>
              <a:rPr lang="en-US" b="1" dirty="0">
                <a:solidFill>
                  <a:srgbClr val="70AC44"/>
                </a:solidFill>
                <a:latin typeface="Arial" panose="020B0604020202020204" pitchFamily="34" charset="0"/>
                <a:cs typeface="Arial" panose="020B0604020202020204" pitchFamily="34" charset="0"/>
              </a:rPr>
              <a:t>2.5 L/min</a:t>
            </a:r>
          </a:p>
          <a:p>
            <a:pPr algn="ctr"/>
            <a:r>
              <a:rPr lang="en-US" dirty="0">
                <a:latin typeface="Arial" panose="020B0604020202020204" pitchFamily="34" charset="0"/>
                <a:cs typeface="Arial" panose="020B0604020202020204" pitchFamily="34" charset="0"/>
              </a:rPr>
              <a:t>SKC Aluminum</a:t>
            </a:r>
          </a:p>
        </p:txBody>
      </p:sp>
      <p:sp>
        <p:nvSpPr>
          <p:cNvPr id="15" name="Rectangle 14"/>
          <p:cNvSpPr/>
          <p:nvPr/>
        </p:nvSpPr>
        <p:spPr>
          <a:xfrm>
            <a:off x="6241722" y="4877425"/>
            <a:ext cx="1313180" cy="646331"/>
          </a:xfrm>
          <a:prstGeom prst="rect">
            <a:avLst/>
          </a:prstGeom>
        </p:spPr>
        <p:txBody>
          <a:bodyPr wrap="none">
            <a:spAutoFit/>
          </a:bodyPr>
          <a:lstStyle/>
          <a:p>
            <a:pPr algn="ctr"/>
            <a:r>
              <a:rPr lang="en-US" b="1" dirty="0">
                <a:solidFill>
                  <a:srgbClr val="70AC44"/>
                </a:solidFill>
                <a:latin typeface="Arial" panose="020B0604020202020204" pitchFamily="34" charset="0"/>
                <a:cs typeface="Arial" panose="020B0604020202020204" pitchFamily="34" charset="0"/>
              </a:rPr>
              <a:t>2.75 L/min</a:t>
            </a:r>
          </a:p>
          <a:p>
            <a:pPr algn="ctr"/>
            <a:r>
              <a:rPr lang="en-US" dirty="0">
                <a:latin typeface="Arial" panose="020B0604020202020204" pitchFamily="34" charset="0"/>
                <a:cs typeface="Arial" panose="020B0604020202020204" pitchFamily="34" charset="0"/>
              </a:rPr>
              <a:t>SKC GS-3</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199" y="3259122"/>
            <a:ext cx="1371600" cy="1371600"/>
          </a:xfrm>
          <a:prstGeom prst="rect">
            <a:avLst/>
          </a:prstGeom>
        </p:spPr>
      </p:pic>
    </p:spTree>
    <p:extLst>
      <p:ext uri="{BB962C8B-B14F-4D97-AF65-F5344CB8AC3E}">
        <p14:creationId xmlns:p14="http://schemas.microsoft.com/office/powerpoint/2010/main" val="2165977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831485" y="1752600"/>
            <a:ext cx="7481028" cy="1234727"/>
          </a:xfrm>
        </p:spPr>
        <p:txBody>
          <a:bodyPr>
            <a:noAutofit/>
          </a:bodyPr>
          <a:lstStyle/>
          <a:p>
            <a:pPr algn="ctr" eaLnBrk="1" hangingPunct="1"/>
            <a:r>
              <a:rPr lang="en-US" altLang="en-US" sz="3400" dirty="0"/>
              <a:t>RESPIRABLE DUST SAMPLERS </a:t>
            </a:r>
            <a:br>
              <a:rPr lang="en-US" altLang="en-US" sz="3400" dirty="0"/>
            </a:br>
            <a:r>
              <a:rPr lang="en-US" altLang="en-US" sz="3100" dirty="0">
                <a:solidFill>
                  <a:srgbClr val="48A0BA"/>
                </a:solidFill>
              </a:rPr>
              <a:t>TO MEET ISO 7708 &amp; OSHA CRITERIA</a:t>
            </a:r>
          </a:p>
        </p:txBody>
      </p:sp>
      <p:sp>
        <p:nvSpPr>
          <p:cNvPr id="55299" name="Rectangle 3"/>
          <p:cNvSpPr>
            <a:spLocks noGrp="1" noChangeArrowheads="1"/>
          </p:cNvSpPr>
          <p:nvPr>
            <p:ph type="subTitle" idx="1"/>
          </p:nvPr>
        </p:nvSpPr>
        <p:spPr>
          <a:xfrm>
            <a:off x="2695735" y="3200400"/>
            <a:ext cx="3752529" cy="1314450"/>
          </a:xfrm>
        </p:spPr>
        <p:txBody>
          <a:bodyPr>
            <a:normAutofit/>
          </a:bodyPr>
          <a:lstStyle/>
          <a:p>
            <a:pPr algn="ctr" eaLnBrk="1" hangingPunct="1"/>
            <a:r>
              <a:rPr lang="en-US" altLang="en-US" sz="3300" dirty="0"/>
              <a:t>New Options</a:t>
            </a:r>
          </a:p>
        </p:txBody>
      </p:sp>
    </p:spTree>
    <p:extLst>
      <p:ext uri="{BB962C8B-B14F-4D97-AF65-F5344CB8AC3E}">
        <p14:creationId xmlns:p14="http://schemas.microsoft.com/office/powerpoint/2010/main" val="277153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102" t="25635" r="20174" b="12174"/>
          <a:stretch/>
        </p:blipFill>
        <p:spPr>
          <a:xfrm>
            <a:off x="287864" y="1600200"/>
            <a:ext cx="8568267" cy="4191000"/>
          </a:xfrm>
          <a:prstGeom prst="rect">
            <a:avLst/>
          </a:prstGeom>
        </p:spPr>
      </p:pic>
      <p:sp>
        <p:nvSpPr>
          <p:cNvPr id="3" name="Title 2"/>
          <p:cNvSpPr>
            <a:spLocks noGrp="1"/>
          </p:cNvSpPr>
          <p:nvPr>
            <p:ph type="title"/>
          </p:nvPr>
        </p:nvSpPr>
        <p:spPr>
          <a:xfrm>
            <a:off x="1191814" y="479981"/>
            <a:ext cx="6760369" cy="990600"/>
          </a:xfrm>
        </p:spPr>
        <p:txBody>
          <a:bodyPr>
            <a:normAutofit/>
          </a:bodyPr>
          <a:lstStyle/>
          <a:p>
            <a:r>
              <a:rPr lang="en-US" sz="3400" dirty="0"/>
              <a:t>EXCERPT FROM TABLE 1</a:t>
            </a:r>
          </a:p>
        </p:txBody>
      </p:sp>
    </p:spTree>
    <p:extLst>
      <p:ext uri="{BB962C8B-B14F-4D97-AF65-F5344CB8AC3E}">
        <p14:creationId xmlns:p14="http://schemas.microsoft.com/office/powerpoint/2010/main" val="3600991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838200"/>
            <a:ext cx="8229600" cy="1143000"/>
          </a:xfrm>
        </p:spPr>
        <p:txBody>
          <a:bodyPr>
            <a:noAutofit/>
          </a:bodyPr>
          <a:lstStyle/>
          <a:p>
            <a:pPr eaLnBrk="1" hangingPunct="1"/>
            <a:r>
              <a:rPr lang="en-US" altLang="en-US" sz="3400" dirty="0"/>
              <a:t>NEW SAMPLERS </a:t>
            </a:r>
            <a:br>
              <a:rPr lang="en-US" altLang="en-US" sz="3400" dirty="0"/>
            </a:br>
            <a:r>
              <a:rPr lang="en-US" altLang="en-US" sz="3100" dirty="0">
                <a:solidFill>
                  <a:srgbClr val="48A0BA"/>
                </a:solidFill>
              </a:rPr>
              <a:t>FOR ISO 7708 &amp; OSHA CRITERIA</a:t>
            </a:r>
          </a:p>
        </p:txBody>
      </p:sp>
      <p:sp>
        <p:nvSpPr>
          <p:cNvPr id="113667" name="Rectangle 3"/>
          <p:cNvSpPr>
            <a:spLocks noGrp="1" noChangeArrowheads="1"/>
          </p:cNvSpPr>
          <p:nvPr>
            <p:ph type="body" idx="1"/>
          </p:nvPr>
        </p:nvSpPr>
        <p:spPr>
          <a:xfrm>
            <a:off x="685800" y="2286000"/>
            <a:ext cx="7772400" cy="3840163"/>
          </a:xfrm>
        </p:spPr>
        <p:txBody>
          <a:bodyPr/>
          <a:lstStyle/>
          <a:p>
            <a:pPr marL="0" indent="0">
              <a:buNone/>
              <a:defRPr/>
            </a:pPr>
            <a:r>
              <a:rPr lang="en-US" altLang="en-US" sz="2800" dirty="0">
                <a:solidFill>
                  <a:schemeClr val="tx1"/>
                </a:solidFill>
              </a:rPr>
              <a:t>On Page 16439 of the final rule on silica (29CFR 1910), OSHA notes:  </a:t>
            </a:r>
          </a:p>
          <a:p>
            <a:pPr marL="0" indent="0">
              <a:buNone/>
              <a:defRPr/>
            </a:pPr>
            <a:endParaRPr lang="en-US" altLang="en-US" sz="1000" dirty="0">
              <a:solidFill>
                <a:srgbClr val="2A9E46"/>
              </a:solidFill>
            </a:endParaRPr>
          </a:p>
          <a:p>
            <a:pPr marL="0" indent="0">
              <a:buNone/>
              <a:defRPr/>
            </a:pPr>
            <a:r>
              <a:rPr lang="en-US" altLang="en-US" sz="2400" dirty="0">
                <a:solidFill>
                  <a:schemeClr val="tx1"/>
                </a:solidFill>
              </a:rPr>
              <a:t>The new silica rule “will permit employers to use ANY</a:t>
            </a:r>
          </a:p>
          <a:p>
            <a:pPr eaLnBrk="1" hangingPunct="1">
              <a:buFont typeface="Wingdings" panose="05000000000000000000" pitchFamily="2" charset="2"/>
              <a:buNone/>
              <a:defRPr/>
            </a:pPr>
            <a:r>
              <a:rPr lang="en-US" altLang="en-US" sz="2400" dirty="0">
                <a:solidFill>
                  <a:schemeClr val="tx1"/>
                </a:solidFill>
              </a:rPr>
              <a:t>sampling device that conforms to the ISO/CEN</a:t>
            </a:r>
          </a:p>
          <a:p>
            <a:pPr eaLnBrk="1" hangingPunct="1">
              <a:buFont typeface="Wingdings" panose="05000000000000000000" pitchFamily="2" charset="2"/>
              <a:buNone/>
              <a:defRPr/>
            </a:pPr>
            <a:r>
              <a:rPr lang="en-US" altLang="en-US" sz="2400" dirty="0">
                <a:solidFill>
                  <a:schemeClr val="tx1"/>
                </a:solidFill>
              </a:rPr>
              <a:t>convention”.  </a:t>
            </a:r>
          </a:p>
        </p:txBody>
      </p:sp>
    </p:spTree>
    <p:extLst>
      <p:ext uri="{BB962C8B-B14F-4D97-AF65-F5344CB8AC3E}">
        <p14:creationId xmlns:p14="http://schemas.microsoft.com/office/powerpoint/2010/main" val="1421747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914400"/>
            <a:ext cx="8229600" cy="1143000"/>
          </a:xfrm>
        </p:spPr>
        <p:txBody>
          <a:bodyPr>
            <a:noAutofit/>
          </a:bodyPr>
          <a:lstStyle/>
          <a:p>
            <a:r>
              <a:rPr lang="en-US" altLang="en-US" sz="3400" dirty="0"/>
              <a:t>NEW SAMPLERS </a:t>
            </a:r>
            <a:br>
              <a:rPr lang="en-US" altLang="en-US" sz="3400" dirty="0"/>
            </a:br>
            <a:r>
              <a:rPr lang="en-US" altLang="en-US" sz="3100" dirty="0">
                <a:solidFill>
                  <a:srgbClr val="48A0BA"/>
                </a:solidFill>
              </a:rPr>
              <a:t>FOR ISO 7708 &amp; OSHA CRITERIA</a:t>
            </a:r>
          </a:p>
        </p:txBody>
      </p:sp>
      <p:sp>
        <p:nvSpPr>
          <p:cNvPr id="3" name="Content Placeholder 2"/>
          <p:cNvSpPr>
            <a:spLocks noGrp="1"/>
          </p:cNvSpPr>
          <p:nvPr>
            <p:ph idx="1"/>
          </p:nvPr>
        </p:nvSpPr>
        <p:spPr>
          <a:xfrm>
            <a:off x="457200" y="2209800"/>
            <a:ext cx="8229600" cy="3916363"/>
          </a:xfrm>
        </p:spPr>
        <p:txBody>
          <a:bodyPr>
            <a:normAutofit/>
          </a:bodyPr>
          <a:lstStyle/>
          <a:p>
            <a:pPr marL="0" indent="0">
              <a:buNone/>
              <a:defRPr/>
            </a:pPr>
            <a:r>
              <a:rPr lang="en-US" altLang="en-US" sz="2400" dirty="0">
                <a:solidFill>
                  <a:schemeClr val="tx1"/>
                </a:solidFill>
              </a:rPr>
              <a:t>Page 16439 goes on to say that in addition to traditional cyclones:</a:t>
            </a:r>
          </a:p>
          <a:p>
            <a:pPr marL="0" indent="0">
              <a:buNone/>
              <a:defRPr/>
            </a:pPr>
            <a:endParaRPr lang="en-US" altLang="en-US" sz="1100" dirty="0">
              <a:solidFill>
                <a:srgbClr val="2A9E46"/>
              </a:solidFill>
            </a:endParaRPr>
          </a:p>
          <a:p>
            <a:pPr>
              <a:defRPr/>
            </a:pPr>
            <a:r>
              <a:rPr lang="en-US" altLang="en-US" sz="2400" dirty="0">
                <a:solidFill>
                  <a:schemeClr val="tx1"/>
                </a:solidFill>
              </a:rPr>
              <a:t>“There are also personal impactors available for use at flowrates from 2 to 8 L/min that have been shown to conform closely with the ISO/CEN convention”.    </a:t>
            </a:r>
          </a:p>
          <a:p>
            <a:pPr>
              <a:defRPr/>
            </a:pPr>
            <a:r>
              <a:rPr lang="en-US" altLang="en-US" sz="2400" dirty="0">
                <a:solidFill>
                  <a:schemeClr val="tx1"/>
                </a:solidFill>
              </a:rPr>
              <a:t>This data was supplied by SKC to the OSHA docket on new PPI samplers.</a:t>
            </a:r>
          </a:p>
          <a:p>
            <a:pPr marL="0" indent="0">
              <a:buNone/>
              <a:defRPr/>
            </a:pPr>
            <a:endParaRPr lang="en-US" sz="2100" dirty="0"/>
          </a:p>
        </p:txBody>
      </p:sp>
    </p:spTree>
    <p:extLst>
      <p:ext uri="{BB962C8B-B14F-4D97-AF65-F5344CB8AC3E}">
        <p14:creationId xmlns:p14="http://schemas.microsoft.com/office/powerpoint/2010/main" val="1459601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249" y="848412"/>
            <a:ext cx="6447501" cy="990600"/>
          </a:xfrm>
        </p:spPr>
        <p:txBody>
          <a:bodyPr>
            <a:normAutofit/>
          </a:bodyPr>
          <a:lstStyle/>
          <a:p>
            <a:r>
              <a:rPr lang="en-US" sz="3400" dirty="0"/>
              <a:t>HERE’S THE PROOF</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7916" y="1839012"/>
            <a:ext cx="5688166" cy="4480560"/>
          </a:xfrm>
        </p:spPr>
      </p:pic>
    </p:spTree>
    <p:extLst>
      <p:ext uri="{BB962C8B-B14F-4D97-AF65-F5344CB8AC3E}">
        <p14:creationId xmlns:p14="http://schemas.microsoft.com/office/powerpoint/2010/main" val="3475789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838200"/>
            <a:ext cx="7772399" cy="857250"/>
          </a:xfrm>
          <a:noFill/>
        </p:spPr>
        <p:txBody>
          <a:bodyPr vert="horz" lIns="69056" tIns="34529" rIns="69056" bIns="34529" rtlCol="0" anchor="ctr">
            <a:noAutofit/>
          </a:bodyPr>
          <a:lstStyle/>
          <a:p>
            <a:pPr eaLnBrk="1" hangingPunct="1"/>
            <a:r>
              <a:rPr lang="en-US" altLang="en-US" sz="3400" b="1" dirty="0"/>
              <a:t>DISPOSABLE IMPACTORS </a:t>
            </a:r>
            <a:br>
              <a:rPr lang="en-US" altLang="en-US" sz="3400" b="1" dirty="0"/>
            </a:br>
            <a:r>
              <a:rPr lang="en-US" altLang="en-US" sz="3100" b="1" dirty="0">
                <a:solidFill>
                  <a:srgbClr val="48A0BA"/>
                </a:solidFill>
              </a:rPr>
              <a:t>SKC PPI SAMPLERS</a:t>
            </a:r>
          </a:p>
        </p:txBody>
      </p:sp>
      <p:sp>
        <p:nvSpPr>
          <p:cNvPr id="71683" name="Rectangle 3"/>
          <p:cNvSpPr>
            <a:spLocks noGrp="1" noChangeArrowheads="1"/>
          </p:cNvSpPr>
          <p:nvPr>
            <p:ph type="body" sz="half" idx="2"/>
          </p:nvPr>
        </p:nvSpPr>
        <p:spPr>
          <a:xfrm>
            <a:off x="4479302" y="2221227"/>
            <a:ext cx="3962400" cy="3801715"/>
          </a:xfrm>
        </p:spPr>
        <p:txBody>
          <a:bodyPr>
            <a:normAutofit lnSpcReduction="10000"/>
          </a:bodyPr>
          <a:lstStyle/>
          <a:p>
            <a:pPr eaLnBrk="1" hangingPunct="1"/>
            <a:r>
              <a:rPr lang="en-US" altLang="en-US" sz="1800" dirty="0">
                <a:solidFill>
                  <a:schemeClr val="tx1"/>
                </a:solidFill>
              </a:rPr>
              <a:t>Instead of a cyclone, PPI impactors have 4 internal, pre-oiled plates that scrub out larger particles.  The impactor plates are sonically welded into place by SKC and require no assembly. </a:t>
            </a:r>
          </a:p>
          <a:p>
            <a:pPr marL="0" indent="0" eaLnBrk="1" hangingPunct="1">
              <a:buNone/>
            </a:pPr>
            <a:endParaRPr lang="en-US" altLang="en-US" sz="1400" dirty="0">
              <a:solidFill>
                <a:schemeClr val="tx1"/>
              </a:solidFill>
            </a:endParaRPr>
          </a:p>
          <a:p>
            <a:pPr eaLnBrk="1" hangingPunct="1"/>
            <a:r>
              <a:rPr lang="en-US" altLang="en-US" sz="1800" dirty="0">
                <a:solidFill>
                  <a:schemeClr val="tx1"/>
                </a:solidFill>
              </a:rPr>
              <a:t>The pump draws the air into the PPI. Larger particles are scrubbed out onto the plates and the smaller respirable dust is collected onto the PVC filter for analysis as usual.</a:t>
            </a:r>
            <a:r>
              <a:rPr lang="en-US" altLang="en-US" sz="2100" dirty="0">
                <a:solidFill>
                  <a:schemeClr val="tx1"/>
                </a:solidFill>
              </a:rPr>
              <a:t>   </a:t>
            </a:r>
          </a:p>
          <a:p>
            <a:pPr eaLnBrk="1" hangingPunct="1">
              <a:buFont typeface="Wingdings" panose="05000000000000000000" pitchFamily="2" charset="2"/>
              <a:buNone/>
            </a:pPr>
            <a:r>
              <a:rPr lang="en-US" altLang="en-US" sz="2100" dirty="0">
                <a:solidFill>
                  <a:schemeClr val="tx1"/>
                </a:solidFill>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527816"/>
            <a:ext cx="3497580" cy="2331720"/>
          </a:xfrm>
          <a:prstGeom prst="rect">
            <a:avLst/>
          </a:prstGeom>
        </p:spPr>
      </p:pic>
      <p:sp>
        <p:nvSpPr>
          <p:cNvPr id="2" name="TextBox 1"/>
          <p:cNvSpPr txBox="1"/>
          <p:nvPr/>
        </p:nvSpPr>
        <p:spPr>
          <a:xfrm>
            <a:off x="486666" y="4859536"/>
            <a:ext cx="3895847" cy="646331"/>
          </a:xfrm>
          <a:prstGeom prst="rect">
            <a:avLst/>
          </a:prstGeom>
          <a:noFill/>
        </p:spPr>
        <p:txBody>
          <a:bodyPr wrap="square" rtlCol="0">
            <a:spAutoFit/>
          </a:bodyPr>
          <a:lstStyle/>
          <a:p>
            <a:pPr algn="ctr"/>
            <a:r>
              <a:rPr lang="en-US" dirty="0">
                <a:solidFill>
                  <a:srgbClr val="414A87"/>
                </a:solidFill>
                <a:latin typeface="Arial" panose="020B0604020202020204" pitchFamily="34" charset="0"/>
                <a:cs typeface="Arial" panose="020B0604020202020204" pitchFamily="34" charset="0"/>
              </a:rPr>
              <a:t>Same filter and same analysis as with cyclones. ONE TIME USE.</a:t>
            </a:r>
          </a:p>
        </p:txBody>
      </p:sp>
    </p:spTree>
    <p:extLst>
      <p:ext uri="{BB962C8B-B14F-4D97-AF65-F5344CB8AC3E}">
        <p14:creationId xmlns:p14="http://schemas.microsoft.com/office/powerpoint/2010/main" val="3686878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14400" y="1066800"/>
            <a:ext cx="7315200" cy="857250"/>
          </a:xfrm>
        </p:spPr>
        <p:txBody>
          <a:bodyPr>
            <a:noAutofit/>
          </a:bodyPr>
          <a:lstStyle/>
          <a:p>
            <a:pPr eaLnBrk="1" hangingPunct="1"/>
            <a:r>
              <a:rPr lang="en-US" altLang="en-US" sz="3400" dirty="0"/>
              <a:t>PPI SAMPLER PERFORMANCE</a:t>
            </a:r>
            <a:br>
              <a:rPr lang="en-US" altLang="en-US" sz="3400" dirty="0"/>
            </a:br>
            <a:r>
              <a:rPr lang="en-US" altLang="en-US" sz="3100" dirty="0">
                <a:solidFill>
                  <a:srgbClr val="48A0BA"/>
                </a:solidFill>
              </a:rPr>
              <a:t>COMPARED TO ISO/OSHA CRITERIA</a:t>
            </a:r>
          </a:p>
        </p:txBody>
      </p:sp>
      <p:graphicFrame>
        <p:nvGraphicFramePr>
          <p:cNvPr id="67587" name="Object 3"/>
          <p:cNvGraphicFramePr>
            <a:graphicFrameLocks noGrp="1" noChangeAspect="1"/>
          </p:cNvGraphicFramePr>
          <p:nvPr>
            <p:ph idx="1"/>
            <p:extLst>
              <p:ext uri="{D42A27DB-BD31-4B8C-83A1-F6EECF244321}">
                <p14:modId xmlns:p14="http://schemas.microsoft.com/office/powerpoint/2010/main" val="1379881417"/>
              </p:ext>
            </p:extLst>
          </p:nvPr>
        </p:nvGraphicFramePr>
        <p:xfrm>
          <a:off x="1521023" y="2133600"/>
          <a:ext cx="6101954" cy="4162425"/>
        </p:xfrm>
        <a:graphic>
          <a:graphicData uri="http://schemas.openxmlformats.org/presentationml/2006/ole">
            <mc:AlternateContent xmlns:mc="http://schemas.openxmlformats.org/markup-compatibility/2006">
              <mc:Choice xmlns:v="urn:schemas-microsoft-com:vml" Requires="v">
                <p:oleObj spid="_x0000_s5203" name="Chart" r:id="rId4" imgW="8661400" imgH="5880100" progId="Excel.Chart.8">
                  <p:embed/>
                </p:oleObj>
              </mc:Choice>
              <mc:Fallback>
                <p:oleObj name="Chart" r:id="rId4" imgW="8661400" imgH="5880100" progId="Excel.Chart.8">
                  <p:embed/>
                  <p:pic>
                    <p:nvPicPr>
                      <p:cNvPr id="6758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023" y="2133600"/>
                        <a:ext cx="6101954" cy="416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9E7B2AD2-6920-4ED8-9776-15BFD41F4F18}"/>
              </a:ext>
            </a:extLst>
          </p:cNvPr>
          <p:cNvSpPr txBox="1"/>
          <p:nvPr/>
        </p:nvSpPr>
        <p:spPr>
          <a:xfrm>
            <a:off x="7239000" y="3429000"/>
            <a:ext cx="1408212" cy="707886"/>
          </a:xfrm>
          <a:prstGeom prst="rect">
            <a:avLst/>
          </a:prstGeom>
          <a:noFill/>
        </p:spPr>
        <p:txBody>
          <a:bodyPr wrap="square" rtlCol="0">
            <a:spAutoFit/>
          </a:bodyPr>
          <a:lstStyle/>
          <a:p>
            <a:r>
              <a:rPr lang="en-US" sz="2000" dirty="0">
                <a:solidFill>
                  <a:srgbClr val="414A87"/>
                </a:solidFill>
                <a:latin typeface="Arial" panose="020B0604020202020204" pitchFamily="34" charset="0"/>
                <a:cs typeface="Arial" panose="020B0604020202020204" pitchFamily="34" charset="0"/>
              </a:rPr>
              <a:t>Perfect Match!</a:t>
            </a:r>
          </a:p>
        </p:txBody>
      </p:sp>
    </p:spTree>
    <p:extLst>
      <p:ext uri="{BB962C8B-B14F-4D97-AF65-F5344CB8AC3E}">
        <p14:creationId xmlns:p14="http://schemas.microsoft.com/office/powerpoint/2010/main" val="163683758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p>
            <a:r>
              <a:rPr lang="en-US" sz="3400" dirty="0"/>
              <a:t>MORE PPI ADVANTAGES</a:t>
            </a:r>
            <a:br>
              <a:rPr lang="en-US" sz="3400" dirty="0"/>
            </a:br>
            <a:r>
              <a:rPr lang="en-US" sz="3100" dirty="0">
                <a:solidFill>
                  <a:srgbClr val="48A0BA"/>
                </a:solidFill>
              </a:rPr>
              <a:t>CONVENIENCE</a:t>
            </a:r>
          </a:p>
        </p:txBody>
      </p:sp>
      <p:sp>
        <p:nvSpPr>
          <p:cNvPr id="4" name="Content Placeholder 3"/>
          <p:cNvSpPr>
            <a:spLocks noGrp="1"/>
          </p:cNvSpPr>
          <p:nvPr>
            <p:ph sz="half" idx="1"/>
          </p:nvPr>
        </p:nvSpPr>
        <p:spPr>
          <a:xfrm>
            <a:off x="1167274" y="2438400"/>
            <a:ext cx="3138026" cy="2910579"/>
          </a:xfrm>
        </p:spPr>
        <p:txBody>
          <a:bodyPr>
            <a:noAutofit/>
          </a:bodyPr>
          <a:lstStyle/>
          <a:p>
            <a:r>
              <a:rPr lang="en-US" sz="2400" dirty="0">
                <a:solidFill>
                  <a:schemeClr val="tx1"/>
                </a:solidFill>
              </a:rPr>
              <a:t>A handy calibration adapter is available to attach the PPI to the calibrator (flowmeter).</a:t>
            </a:r>
          </a:p>
          <a:p>
            <a:pPr marL="0" indent="0">
              <a:buNone/>
            </a:pPr>
            <a:endParaRPr lang="en-US" sz="1100" dirty="0">
              <a:solidFill>
                <a:schemeClr val="tx1"/>
              </a:solidFill>
            </a:endParaRPr>
          </a:p>
          <a:p>
            <a:r>
              <a:rPr lang="en-US" sz="2400" dirty="0">
                <a:solidFill>
                  <a:schemeClr val="tx1"/>
                </a:solidFill>
              </a:rPr>
              <a:t>No calibration jar is needed.  </a:t>
            </a:r>
          </a:p>
          <a:p>
            <a:endParaRPr lang="en-US" sz="2100" dirty="0">
              <a:solidFill>
                <a:schemeClr val="tx1"/>
              </a:solidFill>
            </a:endParaRPr>
          </a:p>
        </p:txBody>
      </p:sp>
      <p:pic>
        <p:nvPicPr>
          <p:cNvPr id="6" name="Picture 6" descr="225-384_Red_Disposable_P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225" y="25908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048000"/>
            <a:ext cx="1525256" cy="2057400"/>
          </a:xfrm>
          <a:prstGeom prst="rect">
            <a:avLst/>
          </a:prstGeom>
        </p:spPr>
      </p:pic>
    </p:spTree>
    <p:extLst>
      <p:ext uri="{BB962C8B-B14F-4D97-AF65-F5344CB8AC3E}">
        <p14:creationId xmlns:p14="http://schemas.microsoft.com/office/powerpoint/2010/main" val="3153406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r>
              <a:rPr lang="en-US" sz="3400" dirty="0"/>
              <a:t>MORE PPI ADVANTAGES</a:t>
            </a:r>
            <a:br>
              <a:rPr lang="en-US" sz="3400" dirty="0"/>
            </a:br>
            <a:r>
              <a:rPr lang="en-US" sz="3100" dirty="0">
                <a:solidFill>
                  <a:srgbClr val="48A0BA"/>
                </a:solidFill>
              </a:rPr>
              <a:t>SAMPLE INTEGRITY</a:t>
            </a:r>
          </a:p>
        </p:txBody>
      </p:sp>
      <p:sp>
        <p:nvSpPr>
          <p:cNvPr id="3" name="Content Placeholder 2"/>
          <p:cNvSpPr>
            <a:spLocks noGrp="1"/>
          </p:cNvSpPr>
          <p:nvPr>
            <p:ph sz="half" idx="1"/>
          </p:nvPr>
        </p:nvSpPr>
        <p:spPr>
          <a:xfrm>
            <a:off x="914400" y="2362200"/>
            <a:ext cx="4038600" cy="3916363"/>
          </a:xfrm>
        </p:spPr>
        <p:txBody>
          <a:bodyPr/>
          <a:lstStyle/>
          <a:p>
            <a:r>
              <a:rPr lang="en-US" sz="2400" dirty="0">
                <a:solidFill>
                  <a:schemeClr val="tx1"/>
                </a:solidFill>
              </a:rPr>
              <a:t>No tipping hazard. You can invert the sampler without causing large particles to land on the filter invalidating the sample.</a:t>
            </a:r>
          </a:p>
          <a:p>
            <a:endParaRPr lang="en-US" sz="1100" dirty="0">
              <a:solidFill>
                <a:schemeClr val="tx1"/>
              </a:solidFill>
            </a:endParaRPr>
          </a:p>
          <a:p>
            <a:r>
              <a:rPr lang="en-US" sz="2400" dirty="0">
                <a:solidFill>
                  <a:schemeClr val="tx1"/>
                </a:solidFill>
              </a:rPr>
              <a:t>Assembly.  Let’s look at cyclones versus the PPI.</a:t>
            </a:r>
          </a:p>
          <a:p>
            <a:pPr marL="0" indent="0">
              <a:buNone/>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2667000"/>
            <a:ext cx="2743200" cy="2743200"/>
          </a:xfrm>
        </p:spPr>
      </p:pic>
    </p:spTree>
    <p:extLst>
      <p:ext uri="{BB962C8B-B14F-4D97-AF65-F5344CB8AC3E}">
        <p14:creationId xmlns:p14="http://schemas.microsoft.com/office/powerpoint/2010/main" val="2841128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09599" y="1065472"/>
            <a:ext cx="6324600" cy="642938"/>
          </a:xfrm>
        </p:spPr>
        <p:txBody>
          <a:bodyPr>
            <a:noAutofit/>
          </a:bodyPr>
          <a:lstStyle/>
          <a:p>
            <a:pPr eaLnBrk="1" hangingPunct="1">
              <a:defRPr/>
            </a:pPr>
            <a:r>
              <a:rPr lang="en-US" altLang="en-US" sz="3400" b="1" dirty="0"/>
              <a:t>SKC RESPIRABLE PPI</a:t>
            </a:r>
            <a:br>
              <a:rPr lang="en-US" altLang="en-US" sz="3400" b="1" dirty="0"/>
            </a:br>
            <a:r>
              <a:rPr lang="en-US" altLang="en-US" sz="3100" b="1" dirty="0">
                <a:solidFill>
                  <a:srgbClr val="48A0BA"/>
                </a:solidFill>
              </a:rPr>
              <a:t>FLOWRATE OPTIONS</a:t>
            </a:r>
          </a:p>
        </p:txBody>
      </p:sp>
      <p:sp>
        <p:nvSpPr>
          <p:cNvPr id="206851" name="Rectangle 3"/>
          <p:cNvSpPr>
            <a:spLocks noGrp="1" noChangeArrowheads="1"/>
          </p:cNvSpPr>
          <p:nvPr>
            <p:ph type="body" sz="half" idx="2"/>
          </p:nvPr>
        </p:nvSpPr>
        <p:spPr>
          <a:xfrm>
            <a:off x="4575559" y="2441806"/>
            <a:ext cx="3500194" cy="2622947"/>
          </a:xfrm>
        </p:spPr>
        <p:txBody>
          <a:bodyPr>
            <a:noAutofit/>
          </a:bodyPr>
          <a:lstStyle/>
          <a:p>
            <a:pPr eaLnBrk="1" hangingPunct="1"/>
            <a:r>
              <a:rPr lang="en-US" altLang="en-US" sz="2400" dirty="0">
                <a:solidFill>
                  <a:schemeClr val="tx1"/>
                </a:solidFill>
              </a:rPr>
              <a:t>Single-use, disposable PPI models are available for use at either 2, 4, or 8 L/min. </a:t>
            </a:r>
            <a:r>
              <a:rPr lang="en-US" altLang="en-US" sz="2400" dirty="0">
                <a:solidFill>
                  <a:srgbClr val="FF0000"/>
                </a:solidFill>
              </a:rPr>
              <a:t> </a:t>
            </a:r>
          </a:p>
          <a:p>
            <a:pPr marL="0" indent="0" eaLnBrk="1" hangingPunct="1">
              <a:buNone/>
            </a:pPr>
            <a:endParaRPr lang="en-US" altLang="en-US" sz="1050" dirty="0">
              <a:solidFill>
                <a:srgbClr val="FF0000"/>
              </a:solidFill>
            </a:endParaRPr>
          </a:p>
          <a:p>
            <a:pPr eaLnBrk="1" hangingPunct="1"/>
            <a:r>
              <a:rPr lang="en-US" altLang="en-US" sz="2400" dirty="0">
                <a:solidFill>
                  <a:schemeClr val="tx1"/>
                </a:solidFill>
              </a:rPr>
              <a:t>This allows some flexibility in sample duration.  </a:t>
            </a:r>
          </a:p>
          <a:p>
            <a:pPr eaLnBrk="1" hangingPunct="1">
              <a:buFont typeface="Wingdings" panose="05000000000000000000" pitchFamily="2" charset="2"/>
              <a:buNone/>
            </a:pPr>
            <a:endParaRPr lang="en-US" altLang="en-US" sz="1500" dirty="0"/>
          </a:p>
        </p:txBody>
      </p:sp>
      <p:pic>
        <p:nvPicPr>
          <p:cNvPr id="206852" name="Picture 5" descr="225-385_Gold_Disposable_P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589" y="2441806"/>
            <a:ext cx="1385324" cy="138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6" descr="225-384_Red_Disposable_P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538" y="2421629"/>
            <a:ext cx="1425678" cy="142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7"/>
          <p:cNvSpPr txBox="1">
            <a:spLocks noChangeArrowheads="1"/>
          </p:cNvSpPr>
          <p:nvPr/>
        </p:nvSpPr>
        <p:spPr bwMode="auto">
          <a:xfrm>
            <a:off x="2291954" y="3320655"/>
            <a:ext cx="1037034"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defRPr/>
            </a:pPr>
            <a:endParaRPr lang="en-US" altLang="en-US" sz="1013"/>
          </a:p>
        </p:txBody>
      </p:sp>
      <p:sp>
        <p:nvSpPr>
          <p:cNvPr id="69640" name="Rectangle 9"/>
          <p:cNvSpPr>
            <a:spLocks noChangeArrowheads="1"/>
          </p:cNvSpPr>
          <p:nvPr/>
        </p:nvSpPr>
        <p:spPr bwMode="auto">
          <a:xfrm>
            <a:off x="2876780" y="3546116"/>
            <a:ext cx="9044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defRPr/>
            </a:pPr>
            <a:r>
              <a:rPr lang="en-US" altLang="en-US" sz="1600" b="1" dirty="0">
                <a:solidFill>
                  <a:srgbClr val="70AC44"/>
                </a:solidFill>
              </a:rPr>
              <a:t>8 L/min</a:t>
            </a:r>
          </a:p>
        </p:txBody>
      </p:sp>
      <p:sp>
        <p:nvSpPr>
          <p:cNvPr id="69641" name="Rectangle 10"/>
          <p:cNvSpPr>
            <a:spLocks noChangeArrowheads="1"/>
          </p:cNvSpPr>
          <p:nvPr/>
        </p:nvSpPr>
        <p:spPr bwMode="auto">
          <a:xfrm>
            <a:off x="1144781" y="3550837"/>
            <a:ext cx="9044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defRPr/>
            </a:pPr>
            <a:r>
              <a:rPr lang="en-US" altLang="en-US" sz="1600" b="1" dirty="0">
                <a:solidFill>
                  <a:srgbClr val="70AC44"/>
                </a:solidFill>
              </a:rPr>
              <a:t>2 L/min</a:t>
            </a:r>
          </a:p>
        </p:txBody>
      </p:sp>
      <p:pic>
        <p:nvPicPr>
          <p:cNvPr id="20685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4229255"/>
            <a:ext cx="1269682" cy="126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8"/>
          <p:cNvSpPr txBox="1">
            <a:spLocks noChangeArrowheads="1"/>
          </p:cNvSpPr>
          <p:nvPr/>
        </p:nvSpPr>
        <p:spPr bwMode="auto">
          <a:xfrm>
            <a:off x="2083308" y="5270098"/>
            <a:ext cx="12001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altLang="en-US" sz="1600" b="1" dirty="0">
                <a:solidFill>
                  <a:srgbClr val="70AC44"/>
                </a:solidFill>
              </a:rPr>
              <a:t>4 L/min</a:t>
            </a:r>
          </a:p>
        </p:txBody>
      </p:sp>
    </p:spTree>
    <p:extLst>
      <p:ext uri="{BB962C8B-B14F-4D97-AF65-F5344CB8AC3E}">
        <p14:creationId xmlns:p14="http://schemas.microsoft.com/office/powerpoint/2010/main" val="3567278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9056"/>
            <a:ext cx="8229600" cy="1143000"/>
          </a:xfrm>
        </p:spPr>
        <p:txBody>
          <a:bodyPr>
            <a:normAutofit/>
          </a:bodyPr>
          <a:lstStyle/>
          <a:p>
            <a:pPr>
              <a:defRPr/>
            </a:pPr>
            <a:r>
              <a:rPr lang="en-US" sz="3400" cap="all" dirty="0" err="1"/>
              <a:t>ppi</a:t>
            </a:r>
            <a:br>
              <a:rPr lang="en-US" sz="3400" cap="all" dirty="0"/>
            </a:br>
            <a:r>
              <a:rPr lang="en-US" sz="3100" cap="all" dirty="0">
                <a:solidFill>
                  <a:srgbClr val="48A0BA"/>
                </a:solidFill>
              </a:rPr>
              <a:t>FLOWRATE OPTIONS</a:t>
            </a:r>
          </a:p>
        </p:txBody>
      </p:sp>
      <p:sp>
        <p:nvSpPr>
          <p:cNvPr id="3" name="Content Placeholder 2"/>
          <p:cNvSpPr>
            <a:spLocks noGrp="1"/>
          </p:cNvSpPr>
          <p:nvPr>
            <p:ph idx="1"/>
          </p:nvPr>
        </p:nvSpPr>
        <p:spPr>
          <a:xfrm>
            <a:off x="457200" y="2133600"/>
            <a:ext cx="8229600" cy="3916363"/>
          </a:xfrm>
        </p:spPr>
        <p:txBody>
          <a:bodyPr>
            <a:noAutofit/>
          </a:bodyPr>
          <a:lstStyle/>
          <a:p>
            <a:pPr>
              <a:defRPr/>
            </a:pPr>
            <a:r>
              <a:rPr lang="en-US" sz="2400" dirty="0">
                <a:solidFill>
                  <a:schemeClr val="tx1"/>
                </a:solidFill>
              </a:rPr>
              <a:t>By far, the number one most popular PPI model is the one designed for use at 2 L/min. </a:t>
            </a:r>
          </a:p>
          <a:p>
            <a:pPr>
              <a:defRPr/>
            </a:pPr>
            <a:r>
              <a:rPr lang="en-US" sz="2400" dirty="0">
                <a:solidFill>
                  <a:schemeClr val="tx1"/>
                </a:solidFill>
              </a:rPr>
              <a:t>If you want to sample a shorter duration, you could consider the option of using the 4 L/min PPI (SKC 225-3871) or 8 L/min PPI.</a:t>
            </a:r>
          </a:p>
          <a:p>
            <a:pPr>
              <a:defRPr/>
            </a:pPr>
            <a:r>
              <a:rPr lang="en-US" sz="2400" dirty="0">
                <a:solidFill>
                  <a:schemeClr val="tx1"/>
                </a:solidFill>
              </a:rPr>
              <a:t>Keep in mind, you will need sampling pumps that can achieve these flowrates.</a:t>
            </a:r>
          </a:p>
        </p:txBody>
      </p:sp>
      <p:pic>
        <p:nvPicPr>
          <p:cNvPr id="5" name="Picture 6" descr="100-3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4840247"/>
            <a:ext cx="1005839" cy="186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5060149"/>
            <a:ext cx="1899391" cy="1424544"/>
          </a:xfrm>
          <a:prstGeom prst="rect">
            <a:avLst/>
          </a:prstGeom>
        </p:spPr>
      </p:pic>
    </p:spTree>
    <p:extLst>
      <p:ext uri="{BB962C8B-B14F-4D97-AF65-F5344CB8AC3E}">
        <p14:creationId xmlns:p14="http://schemas.microsoft.com/office/powerpoint/2010/main" val="21945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a:bodyPr>
          <a:lstStyle/>
          <a:p>
            <a:r>
              <a:rPr lang="en-US" sz="3400" cap="all" dirty="0"/>
              <a:t>PPI: NOT JUST FOR silica</a:t>
            </a:r>
            <a:br>
              <a:rPr lang="en-US" sz="3400" dirty="0"/>
            </a:br>
            <a:r>
              <a:rPr lang="en-US" sz="3100" cap="all" dirty="0">
                <a:solidFill>
                  <a:srgbClr val="48A0BA"/>
                </a:solidFill>
              </a:rPr>
              <a:t>for any respirable dust</a:t>
            </a:r>
          </a:p>
        </p:txBody>
      </p:sp>
      <p:sp>
        <p:nvSpPr>
          <p:cNvPr id="3" name="Content Placeholder 2"/>
          <p:cNvSpPr>
            <a:spLocks noGrp="1"/>
          </p:cNvSpPr>
          <p:nvPr>
            <p:ph idx="1"/>
          </p:nvPr>
        </p:nvSpPr>
        <p:spPr>
          <a:xfrm>
            <a:off x="457200" y="2255837"/>
            <a:ext cx="8229600" cy="3763963"/>
          </a:xfrm>
        </p:spPr>
        <p:txBody>
          <a:bodyPr>
            <a:normAutofit/>
          </a:bodyPr>
          <a:lstStyle/>
          <a:p>
            <a:r>
              <a:rPr lang="en-US" sz="2400" dirty="0">
                <a:solidFill>
                  <a:schemeClr val="tx1"/>
                </a:solidFill>
              </a:rPr>
              <a:t>Like a cyclone, the PPI can be used for sampling any type of respirable dust.  </a:t>
            </a:r>
          </a:p>
          <a:p>
            <a:pPr marL="0" indent="0">
              <a:buNone/>
            </a:pPr>
            <a:endParaRPr lang="en-US" sz="1100" dirty="0">
              <a:solidFill>
                <a:schemeClr val="tx1"/>
              </a:solidFill>
            </a:endParaRPr>
          </a:p>
          <a:p>
            <a:r>
              <a:rPr lang="en-US" sz="2400" dirty="0">
                <a:solidFill>
                  <a:schemeClr val="tx1"/>
                </a:solidFill>
              </a:rPr>
              <a:t>For sampling respirable dust followed by gravimetric analysis (weighing the filter), you will need to use a PPI with PRE-WEIGHED filters now available from SKC or your lab.</a:t>
            </a:r>
            <a:endParaRPr lang="en-US" sz="1800" dirty="0">
              <a:solidFill>
                <a:schemeClr val="tx1"/>
              </a:solidFill>
            </a:endParaRPr>
          </a:p>
        </p:txBody>
      </p:sp>
    </p:spTree>
    <p:extLst>
      <p:ext uri="{BB962C8B-B14F-4D97-AF65-F5344CB8AC3E}">
        <p14:creationId xmlns:p14="http://schemas.microsoft.com/office/powerpoint/2010/main" val="30195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sz="3800" dirty="0"/>
              <a:t>FACT SHEETS FROM OSHA</a:t>
            </a:r>
            <a:br>
              <a:rPr lang="en-US" sz="3800" dirty="0"/>
            </a:br>
            <a:r>
              <a:rPr lang="en-US" sz="2700" u="sng" dirty="0">
                <a:hlinkClick r:id="rId2"/>
              </a:rPr>
              <a:t>https://goo.gl/pLhJPa</a:t>
            </a:r>
            <a:r>
              <a:rPr lang="en-US" sz="2700" u="sng" dirty="0"/>
              <a:t> </a:t>
            </a:r>
            <a:br>
              <a:rPr lang="en-US" sz="3000" u="sng" dirty="0"/>
            </a:br>
            <a:r>
              <a:rPr lang="en-US" sz="3000" u="sng" dirty="0"/>
              <a:t> </a:t>
            </a:r>
            <a:endParaRPr lang="en-US" sz="3000" dirty="0">
              <a:solidFill>
                <a:srgbClr val="0070C0"/>
              </a:solidFill>
            </a:endParaRPr>
          </a:p>
        </p:txBody>
      </p:sp>
      <p:sp>
        <p:nvSpPr>
          <p:cNvPr id="3" name="Content Placeholder 2"/>
          <p:cNvSpPr>
            <a:spLocks noGrp="1"/>
          </p:cNvSpPr>
          <p:nvPr>
            <p:ph sz="half" idx="1"/>
          </p:nvPr>
        </p:nvSpPr>
        <p:spPr>
          <a:xfrm>
            <a:off x="1143000" y="2209655"/>
            <a:ext cx="3886200" cy="3819049"/>
          </a:xfrm>
        </p:spPr>
        <p:txBody>
          <a:bodyPr>
            <a:normAutofit fontScale="85000" lnSpcReduction="20000"/>
          </a:bodyPr>
          <a:lstStyle/>
          <a:p>
            <a:pPr marL="0" indent="0">
              <a:buNone/>
            </a:pPr>
            <a:r>
              <a:rPr lang="en-US" sz="2475" b="1" dirty="0">
                <a:solidFill>
                  <a:schemeClr val="tx1"/>
                </a:solidFill>
              </a:rPr>
              <a:t>On Controlling Silica Dust for Table 1 Tasks</a:t>
            </a:r>
            <a:endParaRPr lang="en-US" sz="2475" dirty="0">
              <a:solidFill>
                <a:schemeClr val="tx1"/>
              </a:solidFill>
            </a:endParaRPr>
          </a:p>
          <a:p>
            <a:r>
              <a:rPr lang="en-US" sz="1500" u="sng" dirty="0">
                <a:solidFill>
                  <a:schemeClr val="tx2"/>
                </a:solidFill>
                <a:hlinkClick r:id="rId3" tooltip="Handheld Power Saws Fact Sheet - PDF"/>
              </a:rPr>
              <a:t>Handheld Power Saws Fact Sheet</a:t>
            </a:r>
            <a:endParaRPr lang="en-US" sz="1500" dirty="0">
              <a:solidFill>
                <a:schemeClr val="tx2"/>
              </a:solidFill>
            </a:endParaRPr>
          </a:p>
          <a:p>
            <a:r>
              <a:rPr lang="en-US" sz="1500" u="sng" dirty="0">
                <a:solidFill>
                  <a:schemeClr val="tx2"/>
                </a:solidFill>
                <a:hlinkClick r:id="rId4" tooltip="Handheld Grinders for Tasks Other Than Mortar Removal Fact Sheet - PDF"/>
              </a:rPr>
              <a:t>Handheld Grinders for Tasks Other Than Mortar Removal Fact Sheet</a:t>
            </a:r>
            <a:endParaRPr lang="en-US" sz="1500" dirty="0">
              <a:solidFill>
                <a:schemeClr val="tx2"/>
              </a:solidFill>
            </a:endParaRPr>
          </a:p>
          <a:p>
            <a:r>
              <a:rPr lang="en-US" sz="1500" u="sng" dirty="0">
                <a:solidFill>
                  <a:schemeClr val="tx2"/>
                </a:solidFill>
                <a:hlinkClick r:id="rId5" tooltip="Handheld Power Saws Used to Cut Fiber-Cement Board - PDF"/>
              </a:rPr>
              <a:t>Handheld Power Saws Used to Cut Fiber-Cement Board</a:t>
            </a:r>
            <a:endParaRPr lang="en-US" sz="1500" dirty="0">
              <a:solidFill>
                <a:schemeClr val="tx2"/>
              </a:solidFill>
            </a:endParaRPr>
          </a:p>
          <a:p>
            <a:r>
              <a:rPr lang="en-US" sz="1500" u="sng" dirty="0">
                <a:solidFill>
                  <a:schemeClr val="tx2"/>
                </a:solidFill>
                <a:hlinkClick r:id="rId6" tooltip="Jackhammers or Handheld Powered Chipping Tools Fact Sheet - PDF"/>
              </a:rPr>
              <a:t>Jackhammers or Handheld Powered Chipping Tools Fact Sheet</a:t>
            </a:r>
            <a:endParaRPr lang="en-US" sz="1500" dirty="0">
              <a:solidFill>
                <a:schemeClr val="tx2"/>
              </a:solidFill>
            </a:endParaRPr>
          </a:p>
          <a:p>
            <a:r>
              <a:rPr lang="en-US" sz="1500" u="sng" dirty="0">
                <a:solidFill>
                  <a:schemeClr val="tx2"/>
                </a:solidFill>
                <a:hlinkClick r:id="rId7" tooltip="Handheld and Stand-Mounted Drills Fact Sheet - PDF"/>
              </a:rPr>
              <a:t>Handheld and Stand-Mounted Drills Fact Sheet</a:t>
            </a:r>
            <a:endParaRPr lang="en-US" sz="1500" dirty="0">
              <a:solidFill>
                <a:schemeClr val="tx2"/>
              </a:solidFill>
            </a:endParaRPr>
          </a:p>
          <a:p>
            <a:r>
              <a:rPr lang="en-US" sz="1500" u="sng" dirty="0">
                <a:solidFill>
                  <a:schemeClr val="tx2"/>
                </a:solidFill>
                <a:hlinkClick r:id="rId8" tooltip="Stationary Masonry Saws Fact Sheet - PDF"/>
              </a:rPr>
              <a:t>Stationary Masonry Saws Fact Sheet</a:t>
            </a:r>
            <a:endParaRPr lang="en-US" sz="1500" dirty="0">
              <a:solidFill>
                <a:schemeClr val="tx2"/>
              </a:solidFill>
            </a:endParaRPr>
          </a:p>
          <a:p>
            <a:r>
              <a:rPr lang="en-US" sz="1500" u="sng" dirty="0">
                <a:solidFill>
                  <a:schemeClr val="tx2"/>
                </a:solidFill>
                <a:hlinkClick r:id="rId9" tooltip="Handheld Grinders for Mortar Removal (Tuckpointing) Fact Sheet - PDF"/>
              </a:rPr>
              <a:t>Handheld Grinders for Mortar Removal (</a:t>
            </a:r>
            <a:r>
              <a:rPr lang="en-US" sz="1500" u="sng" dirty="0" err="1">
                <a:solidFill>
                  <a:schemeClr val="tx2"/>
                </a:solidFill>
                <a:hlinkClick r:id="rId9" tooltip="Handheld Grinders for Mortar Removal (Tuckpointing) Fact Sheet - PDF"/>
              </a:rPr>
              <a:t>Tuckpointing</a:t>
            </a:r>
            <a:r>
              <a:rPr lang="en-US" sz="1500" u="sng" dirty="0">
                <a:solidFill>
                  <a:schemeClr val="tx2"/>
                </a:solidFill>
                <a:hlinkClick r:id="rId9" tooltip="Handheld Grinders for Mortar Removal (Tuckpointing) Fact Sheet - PDF"/>
              </a:rPr>
              <a:t>) Fact Sheet</a:t>
            </a:r>
            <a:endParaRPr lang="en-US" sz="1500" dirty="0">
              <a:solidFill>
                <a:schemeClr val="tx2"/>
              </a:solidFill>
            </a:endParaRPr>
          </a:p>
          <a:p>
            <a:r>
              <a:rPr lang="en-US" sz="1500" u="sng" dirty="0">
                <a:solidFill>
                  <a:schemeClr val="tx2"/>
                </a:solidFill>
                <a:hlinkClick r:id="rId10" tooltip="Walk-Behind Saws Fact Sheet - PDF"/>
              </a:rPr>
              <a:t>Walk-Behind Saws Fact Sheet</a:t>
            </a:r>
            <a:endParaRPr lang="en-US" sz="1500" dirty="0">
              <a:solidFill>
                <a:schemeClr val="tx2"/>
              </a:solidFill>
            </a:endParaRPr>
          </a:p>
          <a:p>
            <a:r>
              <a:rPr lang="en-US" sz="1500" u="sng" dirty="0">
                <a:solidFill>
                  <a:schemeClr val="tx2"/>
                </a:solidFill>
                <a:hlinkClick r:id="rId11" tooltip="Drivable Saws Fact Sheet - PDF"/>
              </a:rPr>
              <a:t>Drivable Saws Fact Sheet</a:t>
            </a:r>
            <a:endParaRPr lang="en-US" sz="1500" dirty="0">
              <a:solidFill>
                <a:schemeClr val="tx2"/>
              </a:solidFill>
            </a:endParaRPr>
          </a:p>
          <a:p>
            <a:r>
              <a:rPr lang="en-US" sz="1500" u="sng" dirty="0">
                <a:solidFill>
                  <a:schemeClr val="tx2"/>
                </a:solidFill>
                <a:hlinkClick r:id="rId12" tooltip="Rig-Mounted Core Saws or Drills Fact Sheet - PDF"/>
              </a:rPr>
              <a:t>Rig-Mounted Core Saws or Drills Fact Sheet</a:t>
            </a:r>
            <a:endParaRPr lang="en-US" sz="1500" u="sng" dirty="0">
              <a:solidFill>
                <a:schemeClr val="tx2"/>
              </a:solidFill>
            </a:endParaRPr>
          </a:p>
          <a:p>
            <a:r>
              <a:rPr lang="en-US" sz="1500" dirty="0">
                <a:solidFill>
                  <a:schemeClr val="tx1"/>
                </a:solidFill>
              </a:rPr>
              <a:t>MORE AVAILABLE</a:t>
            </a:r>
          </a:p>
        </p:txBody>
      </p:sp>
      <p:pic>
        <p:nvPicPr>
          <p:cNvPr id="5" name="Content Placeholder 4"/>
          <p:cNvPicPr>
            <a:picLocks noGrp="1" noChangeAspect="1"/>
          </p:cNvPicPr>
          <p:nvPr>
            <p:ph sz="half" idx="2"/>
          </p:nvPr>
        </p:nvPicPr>
        <p:blipFill rotWithShape="1">
          <a:blip r:embed="rId13"/>
          <a:srcRect l="31903" t="11529" r="32679" b="5354"/>
          <a:stretch/>
        </p:blipFill>
        <p:spPr>
          <a:xfrm>
            <a:off x="5105401" y="2206514"/>
            <a:ext cx="2895600" cy="382219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3728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99" y="838200"/>
            <a:ext cx="8229600" cy="1143000"/>
          </a:xfrm>
        </p:spPr>
        <p:txBody>
          <a:bodyPr>
            <a:normAutofit/>
          </a:bodyPr>
          <a:lstStyle/>
          <a:p>
            <a:r>
              <a:rPr lang="en-US" sz="3400" dirty="0"/>
              <a:t>IMPORTANT CONSIDERATIONS </a:t>
            </a:r>
            <a:br>
              <a:rPr lang="en-US" sz="3400" dirty="0"/>
            </a:br>
            <a:r>
              <a:rPr lang="en-US" sz="3100" dirty="0">
                <a:solidFill>
                  <a:srgbClr val="48A0BA"/>
                </a:solidFill>
              </a:rPr>
              <a:t>FOR SAMPLE DURATION</a:t>
            </a:r>
          </a:p>
        </p:txBody>
      </p:sp>
      <p:sp>
        <p:nvSpPr>
          <p:cNvPr id="3" name="Content Placeholder 2"/>
          <p:cNvSpPr>
            <a:spLocks noGrp="1"/>
          </p:cNvSpPr>
          <p:nvPr>
            <p:ph idx="1"/>
          </p:nvPr>
        </p:nvSpPr>
        <p:spPr>
          <a:xfrm>
            <a:off x="457200" y="2133600"/>
            <a:ext cx="8229600" cy="3459163"/>
          </a:xfrm>
        </p:spPr>
        <p:txBody>
          <a:bodyPr>
            <a:noAutofit/>
          </a:bodyPr>
          <a:lstStyle/>
          <a:p>
            <a:pPr marL="0" indent="0">
              <a:buNone/>
            </a:pPr>
            <a:r>
              <a:rPr lang="en-US" sz="2400" b="1" dirty="0">
                <a:solidFill>
                  <a:schemeClr val="tx1"/>
                </a:solidFill>
              </a:rPr>
              <a:t>Full-shift sampling is the best option </a:t>
            </a:r>
            <a:r>
              <a:rPr lang="en-US" sz="2400" dirty="0">
                <a:solidFill>
                  <a:schemeClr val="tx1"/>
                </a:solidFill>
              </a:rPr>
              <a:t>since the PEL is an 8-hr limit.  But listed below are some considerations for shorter term sampling.</a:t>
            </a:r>
          </a:p>
          <a:p>
            <a:pPr marL="0" indent="0">
              <a:buNone/>
            </a:pPr>
            <a:endParaRPr lang="en-US" sz="600" dirty="0">
              <a:solidFill>
                <a:schemeClr val="tx1"/>
              </a:solidFill>
            </a:endParaRPr>
          </a:p>
          <a:p>
            <a:r>
              <a:rPr lang="en-US" sz="2400" dirty="0">
                <a:solidFill>
                  <a:schemeClr val="tx1"/>
                </a:solidFill>
              </a:rPr>
              <a:t>In OSHA’s general industry standard for silica, OSHA provides some guidance on how long to collect the sample so the lab will have enough silica on the filter to actually measure it. </a:t>
            </a:r>
          </a:p>
          <a:p>
            <a:pPr marL="0" indent="0">
              <a:buNone/>
            </a:pPr>
            <a:endParaRPr lang="en-US" sz="1000" dirty="0">
              <a:solidFill>
                <a:schemeClr val="tx1"/>
              </a:solidFill>
            </a:endParaRPr>
          </a:p>
          <a:p>
            <a:r>
              <a:rPr lang="en-US" sz="2400" dirty="0">
                <a:solidFill>
                  <a:schemeClr val="tx1"/>
                </a:solidFill>
              </a:rPr>
              <a:t>Table VII-7 on page 16440 suggests a minimum sample time of </a:t>
            </a:r>
            <a:r>
              <a:rPr lang="en-US" sz="2400" b="1" dirty="0">
                <a:solidFill>
                  <a:schemeClr val="tx1"/>
                </a:solidFill>
              </a:rPr>
              <a:t>4 hours using a sampler at 2 L/min </a:t>
            </a:r>
            <a:r>
              <a:rPr lang="en-US" sz="2400" dirty="0">
                <a:solidFill>
                  <a:schemeClr val="tx1"/>
                </a:solidFill>
              </a:rPr>
              <a:t>in dust concentrations near the action level. </a:t>
            </a:r>
          </a:p>
        </p:txBody>
      </p:sp>
    </p:spTree>
    <p:extLst>
      <p:ext uri="{BB962C8B-B14F-4D97-AF65-F5344CB8AC3E}">
        <p14:creationId xmlns:p14="http://schemas.microsoft.com/office/powerpoint/2010/main" val="263609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a:bodyPr>
          <a:lstStyle/>
          <a:p>
            <a:r>
              <a:rPr lang="en-US" sz="3400" cap="all" dirty="0"/>
              <a:t>Laboratory recommendations </a:t>
            </a:r>
            <a:br>
              <a:rPr lang="en-US" sz="3400" cap="all" dirty="0"/>
            </a:br>
            <a:r>
              <a:rPr lang="en-US" sz="3100" cap="all" dirty="0">
                <a:solidFill>
                  <a:srgbClr val="48A0BA"/>
                </a:solidFill>
              </a:rPr>
              <a:t>on sample duration</a:t>
            </a:r>
          </a:p>
        </p:txBody>
      </p:sp>
      <p:sp>
        <p:nvSpPr>
          <p:cNvPr id="5" name="Content Placeholder 4"/>
          <p:cNvSpPr>
            <a:spLocks noGrp="1"/>
          </p:cNvSpPr>
          <p:nvPr>
            <p:ph idx="1"/>
          </p:nvPr>
        </p:nvSpPr>
        <p:spPr>
          <a:xfrm>
            <a:off x="457200" y="2362200"/>
            <a:ext cx="8229600" cy="3840163"/>
          </a:xfrm>
        </p:spPr>
        <p:txBody>
          <a:bodyPr>
            <a:normAutofit lnSpcReduction="10000"/>
          </a:bodyPr>
          <a:lstStyle/>
          <a:p>
            <a:r>
              <a:rPr lang="en-US" sz="2400" dirty="0">
                <a:solidFill>
                  <a:schemeClr val="tx1"/>
                </a:solidFill>
              </a:rPr>
              <a:t>Even though OSHA feels 4 hours may be the minimum sample time for adequate detection of silica on the filter, most commercial labs can provide lower detection.     </a:t>
            </a:r>
          </a:p>
          <a:p>
            <a:r>
              <a:rPr lang="en-US" sz="2400" dirty="0">
                <a:solidFill>
                  <a:schemeClr val="tx1"/>
                </a:solidFill>
              </a:rPr>
              <a:t>Some IH labs have advised SKC that they can detect silica with a minimum sample time of 2 hours using a dust sampler at 2 L/min at silica concentrations near the action level. </a:t>
            </a:r>
          </a:p>
          <a:p>
            <a:r>
              <a:rPr lang="en-US" sz="2400" dirty="0">
                <a:solidFill>
                  <a:schemeClr val="tx1"/>
                </a:solidFill>
              </a:rPr>
              <a:t>Shorter sampling durations are possible with higher flow dust samplers for use at 4 or 8 L/min. Check with your lab for their recommendations.</a:t>
            </a:r>
          </a:p>
          <a:p>
            <a:pPr marL="0" indent="0">
              <a:buNone/>
            </a:pPr>
            <a:endParaRPr lang="en-US" sz="1800" dirty="0">
              <a:solidFill>
                <a:srgbClr val="FF0000"/>
              </a:solidFill>
            </a:endParaRPr>
          </a:p>
        </p:txBody>
      </p:sp>
    </p:spTree>
    <p:extLst>
      <p:ext uri="{BB962C8B-B14F-4D97-AF65-F5344CB8AC3E}">
        <p14:creationId xmlns:p14="http://schemas.microsoft.com/office/powerpoint/2010/main" val="4924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1314450"/>
            <a:ext cx="7950200" cy="990600"/>
          </a:xfrm>
        </p:spPr>
        <p:txBody>
          <a:bodyPr>
            <a:noAutofit/>
          </a:bodyPr>
          <a:lstStyle/>
          <a:p>
            <a:r>
              <a:rPr lang="en-US" sz="3400" dirty="0"/>
              <a:t>HELP TO BEGINNERS ON </a:t>
            </a:r>
            <a:br>
              <a:rPr lang="en-US" sz="3400" dirty="0"/>
            </a:br>
            <a:r>
              <a:rPr lang="en-US" sz="3100" dirty="0">
                <a:solidFill>
                  <a:srgbClr val="48A0BA"/>
                </a:solidFill>
              </a:rPr>
              <a:t>CALCULATING THE 8-HR TWA EXPOSURE</a:t>
            </a:r>
          </a:p>
        </p:txBody>
      </p:sp>
      <p:sp>
        <p:nvSpPr>
          <p:cNvPr id="4" name="Content Placeholder 3"/>
          <p:cNvSpPr>
            <a:spLocks noGrp="1"/>
          </p:cNvSpPr>
          <p:nvPr>
            <p:ph idx="1"/>
          </p:nvPr>
        </p:nvSpPr>
        <p:spPr>
          <a:xfrm>
            <a:off x="508000" y="2743200"/>
            <a:ext cx="6447501" cy="2630785"/>
          </a:xfrm>
        </p:spPr>
        <p:txBody>
          <a:bodyPr>
            <a:normAutofit fontScale="92500"/>
          </a:bodyPr>
          <a:lstStyle/>
          <a:p>
            <a:pPr marL="0" indent="0">
              <a:buNone/>
            </a:pPr>
            <a:r>
              <a:rPr lang="en-US" sz="2800" b="1" dirty="0"/>
              <a:t>OPTION #1:  </a:t>
            </a:r>
          </a:p>
          <a:p>
            <a:r>
              <a:rPr lang="en-US" sz="2400" dirty="0">
                <a:solidFill>
                  <a:schemeClr val="tx1"/>
                </a:solidFill>
              </a:rPr>
              <a:t>If you collect one full-shift sample over the entire 8-hour workday, the silica results sent back from the lab represent the 8-hour TWA.  </a:t>
            </a:r>
          </a:p>
          <a:p>
            <a:r>
              <a:rPr lang="en-US" sz="2400" dirty="0">
                <a:solidFill>
                  <a:schemeClr val="tx1"/>
                </a:solidFill>
              </a:rPr>
              <a:t>No calculations necessary. Easy.</a:t>
            </a:r>
          </a:p>
          <a:p>
            <a:r>
              <a:rPr lang="en-US" sz="2400" dirty="0">
                <a:solidFill>
                  <a:schemeClr val="tx1"/>
                </a:solidFill>
              </a:rPr>
              <a:t>One lab analysis. Less expensive.</a:t>
            </a:r>
            <a:endParaRPr lang="en-US" sz="2100" dirty="0">
              <a:solidFill>
                <a:schemeClr val="tx1"/>
              </a:solidFill>
            </a:endParaRPr>
          </a:p>
        </p:txBody>
      </p:sp>
      <p:sp>
        <p:nvSpPr>
          <p:cNvPr id="3" name="TextBox 2">
            <a:extLst>
              <a:ext uri="{FF2B5EF4-FFF2-40B4-BE49-F238E27FC236}">
                <a16:creationId xmlns:a16="http://schemas.microsoft.com/office/drawing/2014/main" id="{4CC058BD-E623-4521-9749-8420B2F45A2A}"/>
              </a:ext>
            </a:extLst>
          </p:cNvPr>
          <p:cNvSpPr txBox="1"/>
          <p:nvPr/>
        </p:nvSpPr>
        <p:spPr>
          <a:xfrm>
            <a:off x="6961000" y="2747913"/>
            <a:ext cx="1396999" cy="830997"/>
          </a:xfrm>
          <a:prstGeom prst="rect">
            <a:avLst/>
          </a:prstGeom>
          <a:noFill/>
        </p:spPr>
        <p:txBody>
          <a:bodyPr wrap="square" rtlCol="0">
            <a:spAutoFit/>
          </a:bodyPr>
          <a:lstStyle/>
          <a:p>
            <a:r>
              <a:rPr lang="en-US" sz="1600" dirty="0">
                <a:solidFill>
                  <a:srgbClr val="414A87"/>
                </a:solidFill>
                <a:latin typeface="Arial" panose="020B0604020202020204" pitchFamily="34" charset="0"/>
                <a:cs typeface="Arial" panose="020B0604020202020204" pitchFamily="34" charset="0"/>
              </a:rPr>
              <a:t>Labs do NOT calculate the TWA for you.</a:t>
            </a:r>
          </a:p>
        </p:txBody>
      </p:sp>
    </p:spTree>
    <p:extLst>
      <p:ext uri="{BB962C8B-B14F-4D97-AF65-F5344CB8AC3E}">
        <p14:creationId xmlns:p14="http://schemas.microsoft.com/office/powerpoint/2010/main" val="4075234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838200"/>
            <a:ext cx="6019800" cy="1143000"/>
          </a:xfrm>
        </p:spPr>
        <p:txBody>
          <a:bodyPr>
            <a:normAutofit/>
          </a:bodyPr>
          <a:lstStyle/>
          <a:p>
            <a:r>
              <a:rPr lang="en-US" sz="3400" cap="all" dirty="0"/>
              <a:t>More on calculating the 8-HOUR TWA  </a:t>
            </a:r>
          </a:p>
        </p:txBody>
      </p:sp>
      <p:sp>
        <p:nvSpPr>
          <p:cNvPr id="5" name="Content Placeholder 4"/>
          <p:cNvSpPr>
            <a:spLocks noGrp="1"/>
          </p:cNvSpPr>
          <p:nvPr>
            <p:ph idx="1"/>
          </p:nvPr>
        </p:nvSpPr>
        <p:spPr>
          <a:xfrm>
            <a:off x="457200" y="2133600"/>
            <a:ext cx="8229600" cy="3992563"/>
          </a:xfrm>
        </p:spPr>
        <p:txBody>
          <a:bodyPr/>
          <a:lstStyle/>
          <a:p>
            <a:pPr marL="0" indent="0">
              <a:buNone/>
            </a:pPr>
            <a:r>
              <a:rPr lang="en-US" sz="2800" b="1" dirty="0"/>
              <a:t>OPTION #2:  </a:t>
            </a:r>
          </a:p>
          <a:p>
            <a:r>
              <a:rPr lang="en-US" sz="2400" dirty="0">
                <a:solidFill>
                  <a:schemeClr val="tx1"/>
                </a:solidFill>
              </a:rPr>
              <a:t>Some may choose to collect several separate filter samples throughout the day to document the silica levels of different worker tasks.  </a:t>
            </a:r>
          </a:p>
          <a:p>
            <a:r>
              <a:rPr lang="en-US" sz="2400" dirty="0">
                <a:solidFill>
                  <a:schemeClr val="tx1"/>
                </a:solidFill>
              </a:rPr>
              <a:t>Monitoring a worker’s task will help you to choose the correct PPE or to evaluate controls, but the PEL is set as an 8-hour average.   </a:t>
            </a:r>
          </a:p>
          <a:p>
            <a:r>
              <a:rPr lang="en-US" sz="2400" dirty="0">
                <a:solidFill>
                  <a:schemeClr val="tx1"/>
                </a:solidFill>
              </a:rPr>
              <a:t>So if you collect multiple samples throughout the day, you will need to do a calculation to determine the TWA.  </a:t>
            </a:r>
          </a:p>
          <a:p>
            <a:endParaRPr lang="en-US" sz="1800" dirty="0"/>
          </a:p>
        </p:txBody>
      </p:sp>
    </p:spTree>
    <p:extLst>
      <p:ext uri="{BB962C8B-B14F-4D97-AF65-F5344CB8AC3E}">
        <p14:creationId xmlns:p14="http://schemas.microsoft.com/office/powerpoint/2010/main" val="3451767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661988"/>
            <a:ext cx="8229600" cy="1143000"/>
          </a:xfrm>
        </p:spPr>
        <p:txBody>
          <a:bodyPr>
            <a:normAutofit/>
          </a:bodyPr>
          <a:lstStyle/>
          <a:p>
            <a:r>
              <a:rPr lang="en-US" sz="3400" b="1" dirty="0"/>
              <a:t>TIME-WEIGHTED AVERAGE (TWA)</a:t>
            </a:r>
            <a:br>
              <a:rPr lang="en-US" sz="3400" b="1" dirty="0"/>
            </a:br>
            <a:r>
              <a:rPr lang="en-US" sz="3100" b="1" dirty="0">
                <a:solidFill>
                  <a:srgbClr val="48A0BA"/>
                </a:solidFill>
              </a:rPr>
              <a:t>HOW TO CALCULATE</a:t>
            </a:r>
          </a:p>
        </p:txBody>
      </p:sp>
      <p:sp>
        <p:nvSpPr>
          <p:cNvPr id="3" name="Content Placeholder 2"/>
          <p:cNvSpPr>
            <a:spLocks noGrp="1"/>
          </p:cNvSpPr>
          <p:nvPr>
            <p:ph sz="half" idx="4294967295"/>
          </p:nvPr>
        </p:nvSpPr>
        <p:spPr>
          <a:xfrm>
            <a:off x="533400" y="2133600"/>
            <a:ext cx="4038600" cy="4062412"/>
          </a:xfrm>
        </p:spPr>
        <p:txBody>
          <a:bodyPr>
            <a:normAutofit/>
          </a:bodyPr>
          <a:lstStyle/>
          <a:p>
            <a:pPr marL="0" indent="0">
              <a:buNone/>
            </a:pPr>
            <a:r>
              <a:rPr lang="en-US" sz="2000" dirty="0">
                <a:solidFill>
                  <a:schemeClr val="tx1"/>
                </a:solidFill>
              </a:rPr>
              <a:t>In every day life</a:t>
            </a:r>
            <a:r>
              <a:rPr lang="en-US" sz="1800" dirty="0">
                <a:solidFill>
                  <a:schemeClr val="tx1"/>
                </a:solidFill>
              </a:rPr>
              <a:t>, </a:t>
            </a:r>
            <a:r>
              <a:rPr lang="en-US" sz="2000" dirty="0">
                <a:solidFill>
                  <a:schemeClr val="tx1"/>
                </a:solidFill>
              </a:rPr>
              <a:t>we calculate the AVERAGE of numbers by adding up all the numbers, then dividing by how many numbers there are. </a:t>
            </a:r>
          </a:p>
          <a:p>
            <a:endParaRPr lang="en-US" sz="2000" dirty="0">
              <a:solidFill>
                <a:schemeClr val="tx1"/>
              </a:solidFill>
            </a:endParaRPr>
          </a:p>
          <a:p>
            <a:pPr marL="0" indent="0">
              <a:buNone/>
            </a:pPr>
            <a:r>
              <a:rPr lang="en-US" sz="2000" dirty="0">
                <a:solidFill>
                  <a:schemeClr val="tx1"/>
                </a:solidFill>
              </a:rPr>
              <a:t>EX:  What’s the average of 2,4,6?</a:t>
            </a:r>
          </a:p>
          <a:p>
            <a:endParaRPr lang="en-US" sz="2000" dirty="0">
              <a:solidFill>
                <a:schemeClr val="tx1"/>
              </a:solidFill>
            </a:endParaRPr>
          </a:p>
          <a:p>
            <a:pPr marL="0" indent="0">
              <a:buNone/>
            </a:pPr>
            <a:r>
              <a:rPr lang="en-US" sz="2000" dirty="0">
                <a:solidFill>
                  <a:schemeClr val="tx1"/>
                </a:solidFill>
              </a:rPr>
              <a:t>   </a:t>
            </a:r>
            <a:r>
              <a:rPr lang="en-US" sz="2000" u="sng" dirty="0">
                <a:solidFill>
                  <a:schemeClr val="tx1"/>
                </a:solidFill>
              </a:rPr>
              <a:t>2+4+6  </a:t>
            </a:r>
            <a:r>
              <a:rPr lang="en-US" sz="2000" dirty="0">
                <a:solidFill>
                  <a:schemeClr val="tx1"/>
                </a:solidFill>
              </a:rPr>
              <a:t>= Average of 4</a:t>
            </a:r>
            <a:r>
              <a:rPr lang="en-US" sz="2000" u="sng" dirty="0">
                <a:solidFill>
                  <a:schemeClr val="tx1"/>
                </a:solidFill>
              </a:rPr>
              <a:t> </a:t>
            </a:r>
          </a:p>
          <a:p>
            <a:pPr marL="0" indent="0">
              <a:buNone/>
            </a:pPr>
            <a:r>
              <a:rPr lang="en-US" sz="2000" dirty="0">
                <a:solidFill>
                  <a:schemeClr val="tx1"/>
                </a:solidFill>
              </a:rPr>
              <a:t>       3  </a:t>
            </a:r>
            <a:endParaRPr lang="en-US" sz="1800" dirty="0">
              <a:solidFill>
                <a:schemeClr val="tx1"/>
              </a:solidFill>
            </a:endParaRPr>
          </a:p>
        </p:txBody>
      </p:sp>
      <p:sp>
        <p:nvSpPr>
          <p:cNvPr id="4" name="Content Placeholder 3"/>
          <p:cNvSpPr>
            <a:spLocks noGrp="1"/>
          </p:cNvSpPr>
          <p:nvPr>
            <p:ph sz="half" idx="4294967295"/>
          </p:nvPr>
        </p:nvSpPr>
        <p:spPr>
          <a:xfrm>
            <a:off x="4572000" y="2121031"/>
            <a:ext cx="3886198" cy="3962400"/>
          </a:xfrm>
        </p:spPr>
        <p:txBody>
          <a:bodyPr>
            <a:normAutofit fontScale="77500" lnSpcReduction="20000"/>
          </a:bodyPr>
          <a:lstStyle/>
          <a:p>
            <a:pPr marL="0" indent="0">
              <a:buNone/>
            </a:pPr>
            <a:r>
              <a:rPr lang="en-US" sz="2900" dirty="0">
                <a:solidFill>
                  <a:schemeClr val="tx1"/>
                </a:solidFill>
              </a:rPr>
              <a:t>In air sampling, we calculate the 8-hour TIME-WEIGHTED AVERAGE of multiple samples in a day following this basic formula:</a:t>
            </a:r>
          </a:p>
          <a:p>
            <a:endParaRPr lang="en-US" sz="2500" dirty="0">
              <a:solidFill>
                <a:schemeClr val="tx1"/>
              </a:solidFill>
            </a:endParaRPr>
          </a:p>
          <a:p>
            <a:pPr marL="0" indent="0">
              <a:buNone/>
            </a:pPr>
            <a:r>
              <a:rPr lang="en-US" sz="2500" dirty="0">
                <a:solidFill>
                  <a:schemeClr val="tx1"/>
                </a:solidFill>
              </a:rPr>
              <a:t>TWA=</a:t>
            </a:r>
            <a:r>
              <a:rPr lang="en-US" sz="2500" u="sng" dirty="0">
                <a:solidFill>
                  <a:schemeClr val="tx1"/>
                </a:solidFill>
              </a:rPr>
              <a:t>C</a:t>
            </a:r>
            <a:r>
              <a:rPr lang="en-US" sz="2500" baseline="-25000" dirty="0">
                <a:solidFill>
                  <a:schemeClr val="tx1"/>
                </a:solidFill>
              </a:rPr>
              <a:t>1</a:t>
            </a:r>
            <a:r>
              <a:rPr lang="en-US" sz="2500" u="sng" dirty="0">
                <a:solidFill>
                  <a:schemeClr val="tx1"/>
                </a:solidFill>
              </a:rPr>
              <a:t>T</a:t>
            </a:r>
            <a:r>
              <a:rPr lang="en-US" sz="2500" baseline="-25000" dirty="0">
                <a:solidFill>
                  <a:schemeClr val="tx1"/>
                </a:solidFill>
              </a:rPr>
              <a:t>1</a:t>
            </a:r>
            <a:r>
              <a:rPr lang="en-US" sz="2500" u="sng" dirty="0">
                <a:solidFill>
                  <a:schemeClr val="tx1"/>
                </a:solidFill>
              </a:rPr>
              <a:t>  + C</a:t>
            </a:r>
            <a:r>
              <a:rPr lang="en-US" sz="2500" baseline="-25000" dirty="0">
                <a:solidFill>
                  <a:schemeClr val="tx1"/>
                </a:solidFill>
              </a:rPr>
              <a:t>2</a:t>
            </a:r>
            <a:r>
              <a:rPr lang="en-US" sz="2500" u="sng" dirty="0">
                <a:solidFill>
                  <a:schemeClr val="tx1"/>
                </a:solidFill>
              </a:rPr>
              <a:t>T</a:t>
            </a:r>
            <a:r>
              <a:rPr lang="en-US" sz="2500" baseline="-25000" dirty="0">
                <a:solidFill>
                  <a:schemeClr val="tx1"/>
                </a:solidFill>
              </a:rPr>
              <a:t>2</a:t>
            </a:r>
            <a:r>
              <a:rPr lang="en-US" sz="2500" u="sng" dirty="0">
                <a:solidFill>
                  <a:schemeClr val="tx1"/>
                </a:solidFill>
              </a:rPr>
              <a:t> + C</a:t>
            </a:r>
            <a:r>
              <a:rPr lang="en-US" sz="2500" baseline="-25000" dirty="0">
                <a:solidFill>
                  <a:schemeClr val="tx1"/>
                </a:solidFill>
              </a:rPr>
              <a:t>3</a:t>
            </a:r>
            <a:r>
              <a:rPr lang="en-US" sz="2500" u="sng" dirty="0">
                <a:solidFill>
                  <a:schemeClr val="tx1"/>
                </a:solidFill>
              </a:rPr>
              <a:t>T</a:t>
            </a:r>
            <a:r>
              <a:rPr lang="en-US" sz="2500" baseline="-25000" dirty="0">
                <a:solidFill>
                  <a:schemeClr val="tx1"/>
                </a:solidFill>
              </a:rPr>
              <a:t>3</a:t>
            </a:r>
            <a:r>
              <a:rPr lang="en-US" sz="2500" u="sng" dirty="0">
                <a:solidFill>
                  <a:schemeClr val="tx1"/>
                </a:solidFill>
              </a:rPr>
              <a:t>…           </a:t>
            </a:r>
          </a:p>
          <a:p>
            <a:pPr marL="0" indent="0">
              <a:buNone/>
            </a:pPr>
            <a:r>
              <a:rPr lang="en-US" sz="2500" dirty="0">
                <a:solidFill>
                  <a:schemeClr val="tx1"/>
                </a:solidFill>
              </a:rPr>
              <a:t>                          8</a:t>
            </a:r>
          </a:p>
          <a:p>
            <a:pPr marL="0" indent="0">
              <a:buNone/>
            </a:pPr>
            <a:endParaRPr lang="en-US" sz="2500" dirty="0"/>
          </a:p>
          <a:p>
            <a:pPr marL="0" indent="0">
              <a:buNone/>
            </a:pPr>
            <a:r>
              <a:rPr lang="en-US" sz="2500" dirty="0">
                <a:solidFill>
                  <a:schemeClr val="tx1"/>
                </a:solidFill>
              </a:rPr>
              <a:t>C=µg/m</a:t>
            </a:r>
            <a:r>
              <a:rPr lang="en-US" sz="2500" baseline="30000" dirty="0">
                <a:solidFill>
                  <a:schemeClr val="tx1"/>
                </a:solidFill>
              </a:rPr>
              <a:t>3</a:t>
            </a:r>
            <a:r>
              <a:rPr lang="en-US" sz="2500" dirty="0">
                <a:solidFill>
                  <a:schemeClr val="tx1"/>
                </a:solidFill>
              </a:rPr>
              <a:t> of silica found by lab for the sample</a:t>
            </a:r>
          </a:p>
          <a:p>
            <a:pPr marL="0" indent="0">
              <a:buNone/>
            </a:pPr>
            <a:r>
              <a:rPr lang="en-US" sz="2500" dirty="0">
                <a:solidFill>
                  <a:schemeClr val="tx1"/>
                </a:solidFill>
              </a:rPr>
              <a:t>T=sample duration (in hours)</a:t>
            </a:r>
          </a:p>
          <a:p>
            <a:pPr marL="0" indent="0">
              <a:buNone/>
            </a:pPr>
            <a:r>
              <a:rPr lang="en-US" sz="2500" dirty="0">
                <a:solidFill>
                  <a:schemeClr val="tx1"/>
                </a:solidFill>
              </a:rPr>
              <a:t>8=represents 8-hour workday </a:t>
            </a:r>
            <a:endParaRPr lang="en-US" sz="1500" dirty="0">
              <a:solidFill>
                <a:schemeClr val="tx1"/>
              </a:solidFill>
            </a:endParaRPr>
          </a:p>
        </p:txBody>
      </p:sp>
    </p:spTree>
    <p:extLst>
      <p:ext uri="{BB962C8B-B14F-4D97-AF65-F5344CB8AC3E}">
        <p14:creationId xmlns:p14="http://schemas.microsoft.com/office/powerpoint/2010/main" val="361474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30" y="685800"/>
            <a:ext cx="8229600" cy="1143000"/>
          </a:xfrm>
        </p:spPr>
        <p:txBody>
          <a:bodyPr>
            <a:normAutofit/>
          </a:bodyPr>
          <a:lstStyle/>
          <a:p>
            <a:r>
              <a:rPr lang="en-US" sz="3400" dirty="0"/>
              <a:t>FREQUENT QUESTION</a:t>
            </a:r>
          </a:p>
        </p:txBody>
      </p:sp>
      <p:sp>
        <p:nvSpPr>
          <p:cNvPr id="5" name="Content Placeholder 4"/>
          <p:cNvSpPr>
            <a:spLocks noGrp="1"/>
          </p:cNvSpPr>
          <p:nvPr>
            <p:ph idx="1"/>
          </p:nvPr>
        </p:nvSpPr>
        <p:spPr>
          <a:xfrm>
            <a:off x="596900" y="1981200"/>
            <a:ext cx="7950199" cy="3880757"/>
          </a:xfrm>
        </p:spPr>
        <p:txBody>
          <a:bodyPr>
            <a:normAutofit/>
          </a:bodyPr>
          <a:lstStyle/>
          <a:p>
            <a:pPr marL="0" indent="0">
              <a:buNone/>
            </a:pPr>
            <a:r>
              <a:rPr lang="en-US" sz="2400" cap="all" dirty="0"/>
              <a:t>How do you compare the sampling results to the PEL when you don’t sample the entire day?  </a:t>
            </a:r>
          </a:p>
          <a:p>
            <a:pPr marL="0" indent="0">
              <a:buNone/>
            </a:pPr>
            <a:endParaRPr lang="en-US" sz="1400" dirty="0">
              <a:solidFill>
                <a:srgbClr val="FF0000"/>
              </a:solidFill>
            </a:endParaRPr>
          </a:p>
          <a:p>
            <a:pPr marL="0" indent="0">
              <a:buNone/>
            </a:pPr>
            <a:r>
              <a:rPr lang="en-US" sz="1800" dirty="0">
                <a:solidFill>
                  <a:schemeClr val="tx1"/>
                </a:solidFill>
              </a:rPr>
              <a:t>Safety and health professionals must exercise some professional judgement on this matter and be able to answer the question “</a:t>
            </a:r>
            <a:r>
              <a:rPr lang="en-US" sz="1800" i="1" dirty="0">
                <a:solidFill>
                  <a:schemeClr val="tx1"/>
                </a:solidFill>
              </a:rPr>
              <a:t>Why didn’t you sample 8 hours?</a:t>
            </a:r>
            <a:r>
              <a:rPr lang="en-US" sz="1800" dirty="0">
                <a:solidFill>
                  <a:schemeClr val="tx1"/>
                </a:solidFill>
              </a:rPr>
              <a:t>”</a:t>
            </a:r>
          </a:p>
          <a:p>
            <a:r>
              <a:rPr lang="en-US" sz="1800" dirty="0">
                <a:solidFill>
                  <a:schemeClr val="tx1"/>
                </a:solidFill>
              </a:rPr>
              <a:t>Was the concentration expected to be THE SAME CONCENTRATION for the rest of the day? Not a typical scenario for silica exposures.  </a:t>
            </a:r>
          </a:p>
          <a:p>
            <a:r>
              <a:rPr lang="en-US" sz="1800" dirty="0">
                <a:solidFill>
                  <a:schemeClr val="tx1"/>
                </a:solidFill>
              </a:rPr>
              <a:t>Was the concentration ZERO for the rest of the day because the worker went to another task with no silica? Very common scenario.</a:t>
            </a:r>
          </a:p>
          <a:p>
            <a:endParaRPr lang="en-US" sz="1800" dirty="0">
              <a:solidFill>
                <a:schemeClr val="tx1"/>
              </a:solidFill>
            </a:endParaRPr>
          </a:p>
          <a:p>
            <a:pPr marL="0" indent="0">
              <a:buNone/>
            </a:pPr>
            <a:endParaRPr lang="en-US" sz="1800" dirty="0">
              <a:solidFill>
                <a:srgbClr val="FF0000"/>
              </a:solidFill>
            </a:endParaRPr>
          </a:p>
          <a:p>
            <a:pPr marL="0" indent="0">
              <a:buNone/>
            </a:pPr>
            <a:endParaRPr lang="en-US" sz="1800" dirty="0">
              <a:solidFill>
                <a:srgbClr val="FF0000"/>
              </a:solidFill>
            </a:endParaRPr>
          </a:p>
        </p:txBody>
      </p:sp>
    </p:spTree>
    <p:extLst>
      <p:ext uri="{BB962C8B-B14F-4D97-AF65-F5344CB8AC3E}">
        <p14:creationId xmlns:p14="http://schemas.microsoft.com/office/powerpoint/2010/main" val="296122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219200"/>
            <a:ext cx="8331200" cy="990600"/>
          </a:xfrm>
        </p:spPr>
        <p:txBody>
          <a:bodyPr>
            <a:noAutofit/>
          </a:bodyPr>
          <a:lstStyle/>
          <a:p>
            <a:pPr algn="ctr"/>
            <a:r>
              <a:rPr lang="en-US" sz="3400" cap="all" dirty="0"/>
              <a:t>If the silica levels were ZERO </a:t>
            </a:r>
            <a:br>
              <a:rPr lang="en-US" sz="3400" cap="all" dirty="0"/>
            </a:br>
            <a:r>
              <a:rPr lang="en-US" sz="3100" cap="all" dirty="0">
                <a:solidFill>
                  <a:srgbClr val="48A0BA"/>
                </a:solidFill>
              </a:rPr>
              <a:t>for the rest of the workday</a:t>
            </a:r>
          </a:p>
        </p:txBody>
      </p:sp>
      <p:sp>
        <p:nvSpPr>
          <p:cNvPr id="3" name="Content Placeholder 2"/>
          <p:cNvSpPr>
            <a:spLocks noGrp="1"/>
          </p:cNvSpPr>
          <p:nvPr>
            <p:ph idx="1"/>
          </p:nvPr>
        </p:nvSpPr>
        <p:spPr>
          <a:xfrm>
            <a:off x="687485" y="2819400"/>
            <a:ext cx="7769030" cy="2910580"/>
          </a:xfrm>
        </p:spPr>
        <p:txBody>
          <a:bodyPr>
            <a:normAutofit fontScale="92500" lnSpcReduction="20000"/>
          </a:bodyPr>
          <a:lstStyle/>
          <a:p>
            <a:pPr marL="0" indent="0">
              <a:buNone/>
            </a:pPr>
            <a:r>
              <a:rPr lang="en-US" sz="2000" dirty="0">
                <a:solidFill>
                  <a:schemeClr val="tx1"/>
                </a:solidFill>
              </a:rPr>
              <a:t>Then use the standard TWA calculation to determine the 8-hour time-weighted average exposure as below:</a:t>
            </a:r>
          </a:p>
          <a:p>
            <a:pPr marL="0" indent="0">
              <a:buNone/>
            </a:pPr>
            <a:endParaRPr lang="en-US" sz="2000" dirty="0">
              <a:solidFill>
                <a:srgbClr val="FF0000"/>
              </a:solidFill>
            </a:endParaRPr>
          </a:p>
          <a:p>
            <a:pPr marL="0" indent="0">
              <a:buNone/>
            </a:pPr>
            <a:r>
              <a:rPr lang="en-US" sz="1500" dirty="0"/>
              <a:t> </a:t>
            </a:r>
            <a:r>
              <a:rPr lang="en-US" sz="1900" dirty="0"/>
              <a:t>(Silica found by the lab in µg/m</a:t>
            </a:r>
            <a:r>
              <a:rPr lang="en-US" sz="1900" baseline="30000" dirty="0"/>
              <a:t>3</a:t>
            </a:r>
            <a:r>
              <a:rPr lang="en-US" sz="1900" dirty="0"/>
              <a:t>) (Time of sample in hours) + (Zero µg/m</a:t>
            </a:r>
            <a:r>
              <a:rPr lang="en-US" sz="1900" baseline="30000" dirty="0"/>
              <a:t>3</a:t>
            </a:r>
            <a:r>
              <a:rPr lang="en-US" sz="1900" dirty="0"/>
              <a:t>) </a:t>
            </a:r>
            <a:r>
              <a:rPr lang="en-US" sz="1900" u="sng" dirty="0"/>
              <a:t>(Hours left in day)____________________________________________</a:t>
            </a:r>
            <a:r>
              <a:rPr lang="en-US" sz="1900" dirty="0"/>
              <a:t>	</a:t>
            </a:r>
            <a:r>
              <a:rPr lang="en-US" sz="1500" dirty="0"/>
              <a:t>		          </a:t>
            </a:r>
            <a:r>
              <a:rPr lang="en-US" sz="2000" dirty="0"/>
              <a:t>8 Hours       </a:t>
            </a:r>
            <a:r>
              <a:rPr lang="en-US" sz="1500" dirty="0"/>
              <a:t>	                       </a:t>
            </a:r>
          </a:p>
          <a:p>
            <a:endParaRPr lang="en-US" sz="2000" dirty="0">
              <a:solidFill>
                <a:srgbClr val="FF0000"/>
              </a:solidFill>
            </a:endParaRPr>
          </a:p>
          <a:p>
            <a:r>
              <a:rPr lang="en-US" sz="2000" dirty="0">
                <a:solidFill>
                  <a:schemeClr val="tx1"/>
                </a:solidFill>
              </a:rPr>
              <a:t>Be sure your time is in hours since 8 reflects 8-HOUR workday.</a:t>
            </a:r>
          </a:p>
          <a:p>
            <a:r>
              <a:rPr lang="en-US" sz="2000" dirty="0">
                <a:solidFill>
                  <a:schemeClr val="tx1"/>
                </a:solidFill>
              </a:rPr>
              <a:t>Be sure to take field notes to document the worker’s activities to prove the silica exposure was zero for the rest of the day. </a:t>
            </a:r>
            <a:endParaRPr lang="en-US" sz="3600" dirty="0">
              <a:solidFill>
                <a:schemeClr val="tx1"/>
              </a:solidFill>
            </a:endParaRPr>
          </a:p>
        </p:txBody>
      </p:sp>
    </p:spTree>
    <p:extLst>
      <p:ext uri="{BB962C8B-B14F-4D97-AF65-F5344CB8AC3E}">
        <p14:creationId xmlns:p14="http://schemas.microsoft.com/office/powerpoint/2010/main" val="23886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1" y="784944"/>
            <a:ext cx="7238998" cy="1143000"/>
          </a:xfrm>
        </p:spPr>
        <p:txBody>
          <a:bodyPr>
            <a:noAutofit/>
          </a:bodyPr>
          <a:lstStyle/>
          <a:p>
            <a:r>
              <a:rPr lang="en-US" sz="3400" cap="all" dirty="0"/>
              <a:t>What about </a:t>
            </a:r>
            <a:r>
              <a:rPr lang="en-US" sz="3400" dirty="0"/>
              <a:t>REAL-TIME DETECTION FOR SILICA?</a:t>
            </a:r>
          </a:p>
        </p:txBody>
      </p:sp>
      <p:sp>
        <p:nvSpPr>
          <p:cNvPr id="4" name="Content Placeholder 3"/>
          <p:cNvSpPr>
            <a:spLocks noGrp="1"/>
          </p:cNvSpPr>
          <p:nvPr>
            <p:ph sz="half" idx="1"/>
          </p:nvPr>
        </p:nvSpPr>
        <p:spPr/>
        <p:txBody>
          <a:bodyPr>
            <a:normAutofit/>
          </a:bodyPr>
          <a:lstStyle/>
          <a:p>
            <a:pPr marL="0" indent="0">
              <a:buNone/>
            </a:pPr>
            <a:endParaRPr lang="en-US" dirty="0"/>
          </a:p>
          <a:p>
            <a:pPr marL="0" indent="0">
              <a:buNone/>
            </a:pPr>
            <a:endParaRPr lang="en-US" dirty="0"/>
          </a:p>
        </p:txBody>
      </p:sp>
      <p:sp>
        <p:nvSpPr>
          <p:cNvPr id="6" name="Content Placeholder 5"/>
          <p:cNvSpPr>
            <a:spLocks noGrp="1"/>
          </p:cNvSpPr>
          <p:nvPr>
            <p:ph sz="half" idx="2"/>
          </p:nvPr>
        </p:nvSpPr>
        <p:spPr>
          <a:xfrm>
            <a:off x="4572000" y="2318893"/>
            <a:ext cx="4038600" cy="4525963"/>
          </a:xfrm>
        </p:spPr>
        <p:txBody>
          <a:bodyPr>
            <a:normAutofit/>
          </a:bodyPr>
          <a:lstStyle/>
          <a:p>
            <a:pPr marL="0" indent="0">
              <a:buNone/>
            </a:pPr>
            <a:r>
              <a:rPr lang="en-US" altLang="en-US" sz="2400" dirty="0">
                <a:solidFill>
                  <a:schemeClr val="tx1"/>
                </a:solidFill>
              </a:rPr>
              <a:t>There are however direct-reading instruments that can detect and display the levels of dust in general.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642" y="4191000"/>
            <a:ext cx="2351316" cy="1714500"/>
          </a:xfrm>
          <a:prstGeom prst="rect">
            <a:avLst/>
          </a:prstGeom>
        </p:spPr>
      </p:pic>
      <p:sp>
        <p:nvSpPr>
          <p:cNvPr id="7" name="TextBox 6"/>
          <p:cNvSpPr txBox="1"/>
          <p:nvPr/>
        </p:nvSpPr>
        <p:spPr>
          <a:xfrm>
            <a:off x="766358" y="2318893"/>
            <a:ext cx="3692128"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There are no “black boxes” that </a:t>
            </a:r>
            <a:r>
              <a:rPr lang="en-US" sz="2400" dirty="0" err="1">
                <a:latin typeface="Arial" panose="020B0604020202020204" pitchFamily="34" charset="0"/>
                <a:cs typeface="Arial" panose="020B0604020202020204" pitchFamily="34" charset="0"/>
              </a:rPr>
              <a:t>datalog</a:t>
            </a:r>
            <a:r>
              <a:rPr lang="en-US" sz="2400" dirty="0">
                <a:latin typeface="Arial" panose="020B0604020202020204" pitchFamily="34" charset="0"/>
                <a:cs typeface="Arial" panose="020B0604020202020204" pitchFamily="34" charset="0"/>
              </a:rPr>
              <a:t> and provide a direct readout in the field on the levels of silica during various jobs. Laboratory analysis is required to measure silica for OSHA compliance.   </a:t>
            </a:r>
          </a:p>
        </p:txBody>
      </p:sp>
    </p:spTree>
    <p:extLst>
      <p:ext uri="{BB962C8B-B14F-4D97-AF65-F5344CB8AC3E}">
        <p14:creationId xmlns:p14="http://schemas.microsoft.com/office/powerpoint/2010/main" val="75830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43000"/>
            <a:ext cx="8229600" cy="1143000"/>
          </a:xfrm>
        </p:spPr>
        <p:txBody>
          <a:bodyPr>
            <a:normAutofit/>
          </a:bodyPr>
          <a:lstStyle/>
          <a:p>
            <a:r>
              <a:rPr lang="en-US" sz="3400" cap="all" dirty="0"/>
              <a:t>Direct-reading dust monitors </a:t>
            </a:r>
            <a:r>
              <a:rPr lang="en-US" sz="3100" cap="all" dirty="0">
                <a:solidFill>
                  <a:srgbClr val="48A0BA"/>
                </a:solidFill>
              </a:rPr>
              <a:t>usefulness in the field</a:t>
            </a:r>
          </a:p>
        </p:txBody>
      </p:sp>
      <p:sp>
        <p:nvSpPr>
          <p:cNvPr id="6" name="Content Placeholder 5"/>
          <p:cNvSpPr>
            <a:spLocks noGrp="1"/>
          </p:cNvSpPr>
          <p:nvPr>
            <p:ph idx="1"/>
          </p:nvPr>
        </p:nvSpPr>
        <p:spPr>
          <a:xfrm>
            <a:off x="457200" y="2514600"/>
            <a:ext cx="8229600" cy="3459163"/>
          </a:xfrm>
        </p:spPr>
        <p:txBody>
          <a:bodyPr/>
          <a:lstStyle/>
          <a:p>
            <a:r>
              <a:rPr lang="en-US" sz="2000" dirty="0">
                <a:solidFill>
                  <a:schemeClr val="tx1"/>
                </a:solidFill>
              </a:rPr>
              <a:t>Perimeter sampling of regulated areas; can set up alarms at user-defined levels</a:t>
            </a:r>
          </a:p>
          <a:p>
            <a:r>
              <a:rPr lang="en-US" sz="2000" dirty="0">
                <a:solidFill>
                  <a:schemeClr val="tx1"/>
                </a:solidFill>
              </a:rPr>
              <a:t>Quick and easy screening of dust levels of worker tasks </a:t>
            </a:r>
          </a:p>
          <a:p>
            <a:r>
              <a:rPr lang="en-US" sz="2000" dirty="0">
                <a:solidFill>
                  <a:schemeClr val="tx1"/>
                </a:solidFill>
              </a:rPr>
              <a:t>Provide help in choosing PPE and evaluating controls in the field </a:t>
            </a:r>
          </a:p>
          <a:p>
            <a:r>
              <a:rPr lang="en-US" sz="2000" dirty="0">
                <a:solidFill>
                  <a:schemeClr val="tx1"/>
                </a:solidFill>
              </a:rPr>
              <a:t>Document transient changes in levels with work activities</a:t>
            </a:r>
          </a:p>
          <a:p>
            <a:r>
              <a:rPr lang="en-US" sz="2000" dirty="0">
                <a:solidFill>
                  <a:schemeClr val="tx1"/>
                </a:solidFill>
              </a:rPr>
              <a:t>Allow for detection of peak exposures</a:t>
            </a:r>
          </a:p>
          <a:p>
            <a:r>
              <a:rPr lang="en-US" sz="2000" dirty="0">
                <a:solidFill>
                  <a:schemeClr val="tx1"/>
                </a:solidFill>
              </a:rPr>
              <a:t>Record the history of exposures for recordkeeping</a:t>
            </a:r>
          </a:p>
          <a:p>
            <a:pPr marL="0" indent="0">
              <a:buNone/>
            </a:pPr>
            <a:endParaRPr lang="en-US" dirty="0"/>
          </a:p>
        </p:txBody>
      </p:sp>
    </p:spTree>
    <p:extLst>
      <p:ext uri="{BB962C8B-B14F-4D97-AF65-F5344CB8AC3E}">
        <p14:creationId xmlns:p14="http://schemas.microsoft.com/office/powerpoint/2010/main" val="2692386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42" y="990600"/>
            <a:ext cx="8229600" cy="1143000"/>
          </a:xfrm>
        </p:spPr>
        <p:txBody>
          <a:bodyPr>
            <a:noAutofit/>
          </a:bodyPr>
          <a:lstStyle/>
          <a:p>
            <a:r>
              <a:rPr lang="en-US" sz="3400" cap="all" dirty="0"/>
              <a:t>SM-4000 monitor from </a:t>
            </a:r>
            <a:r>
              <a:rPr lang="en-US" sz="3400" cap="all" dirty="0" err="1"/>
              <a:t>skc</a:t>
            </a:r>
            <a:r>
              <a:rPr lang="en-US" sz="3400" cap="all" dirty="0"/>
              <a:t> </a:t>
            </a:r>
            <a:br>
              <a:rPr lang="en-US" sz="3400" cap="all" dirty="0"/>
            </a:br>
            <a:r>
              <a:rPr lang="en-US" sz="3100" cap="all" dirty="0">
                <a:solidFill>
                  <a:srgbClr val="48A0BA"/>
                </a:solidFill>
              </a:rPr>
              <a:t>supplements compliance sampling</a:t>
            </a:r>
          </a:p>
        </p:txBody>
      </p:sp>
      <p:sp>
        <p:nvSpPr>
          <p:cNvPr id="3" name="Content Placeholder 2"/>
          <p:cNvSpPr>
            <a:spLocks noGrp="1"/>
          </p:cNvSpPr>
          <p:nvPr>
            <p:ph sz="half" idx="1"/>
          </p:nvPr>
        </p:nvSpPr>
        <p:spPr>
          <a:xfrm>
            <a:off x="951470" y="2438400"/>
            <a:ext cx="4038600" cy="3743836"/>
          </a:xfrm>
        </p:spPr>
        <p:txBody>
          <a:bodyPr>
            <a:normAutofit/>
          </a:bodyPr>
          <a:lstStyle/>
          <a:p>
            <a:pPr>
              <a:lnSpc>
                <a:spcPct val="110000"/>
              </a:lnSpc>
              <a:spcBef>
                <a:spcPts val="0"/>
              </a:spcBef>
            </a:pPr>
            <a:r>
              <a:rPr lang="en-US" sz="2400" dirty="0">
                <a:solidFill>
                  <a:schemeClr val="tx1"/>
                </a:solidFill>
              </a:rPr>
              <a:t>Sensor is placed in the breathing zone for personal samples</a:t>
            </a:r>
          </a:p>
          <a:p>
            <a:pPr>
              <a:lnSpc>
                <a:spcPct val="110000"/>
              </a:lnSpc>
              <a:spcBef>
                <a:spcPts val="0"/>
              </a:spcBef>
            </a:pPr>
            <a:endParaRPr lang="en-US" sz="1050" dirty="0">
              <a:solidFill>
                <a:schemeClr val="tx1"/>
              </a:solidFill>
            </a:endParaRPr>
          </a:p>
          <a:p>
            <a:pPr>
              <a:lnSpc>
                <a:spcPct val="110000"/>
              </a:lnSpc>
              <a:spcBef>
                <a:spcPts val="0"/>
              </a:spcBef>
            </a:pPr>
            <a:r>
              <a:rPr lang="en-US" sz="2400" dirty="0">
                <a:solidFill>
                  <a:schemeClr val="tx1"/>
                </a:solidFill>
              </a:rPr>
              <a:t>Can place on a small stand for monitoring regulated areas</a:t>
            </a:r>
          </a:p>
          <a:p>
            <a:pPr marL="0" indent="0">
              <a:lnSpc>
                <a:spcPct val="110000"/>
              </a:lnSpc>
              <a:spcBef>
                <a:spcPts val="0"/>
              </a:spcBef>
              <a:buNone/>
            </a:pPr>
            <a:endParaRPr lang="en-US" sz="1100" dirty="0">
              <a:solidFill>
                <a:schemeClr val="tx1"/>
              </a:solidFill>
            </a:endParaRPr>
          </a:p>
          <a:p>
            <a:pPr>
              <a:lnSpc>
                <a:spcPct val="110000"/>
              </a:lnSpc>
              <a:spcBef>
                <a:spcPts val="0"/>
              </a:spcBef>
            </a:pPr>
            <a:r>
              <a:rPr lang="en-US" sz="2400" dirty="0">
                <a:solidFill>
                  <a:schemeClr val="tx1"/>
                </a:solidFill>
              </a:rPr>
              <a:t>Can measure dust levels down to 1 </a:t>
            </a:r>
            <a:r>
              <a:rPr lang="en-US" sz="2400" dirty="0" err="1">
                <a:solidFill>
                  <a:schemeClr val="tx1"/>
                </a:solidFill>
              </a:rPr>
              <a:t>ug</a:t>
            </a:r>
            <a:r>
              <a:rPr lang="en-US" sz="2400" dirty="0">
                <a:solidFill>
                  <a:schemeClr val="tx1"/>
                </a:solidFill>
              </a:rPr>
              <a:t>/m</a:t>
            </a:r>
            <a:r>
              <a:rPr lang="en-US" sz="2400" baseline="30000" dirty="0">
                <a:solidFill>
                  <a:schemeClr val="tx1"/>
                </a:solidFill>
              </a:rPr>
              <a:t>3</a:t>
            </a:r>
            <a:endParaRPr lang="en-US" sz="2400" dirty="0">
              <a:solidFill>
                <a:schemeClr val="tx1"/>
              </a:solidFill>
            </a:endParaRPr>
          </a:p>
          <a:p>
            <a:pPr marL="0" indent="0">
              <a:buNone/>
            </a:pPr>
            <a:endParaRPr lang="en-US" sz="1800" dirty="0">
              <a:solidFill>
                <a:srgbClr val="FF0000"/>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41194" y="3048000"/>
            <a:ext cx="3138488" cy="2093346"/>
          </a:xfrm>
        </p:spPr>
      </p:pic>
    </p:spTree>
    <p:extLst>
      <p:ext uri="{BB962C8B-B14F-4D97-AF65-F5344CB8AC3E}">
        <p14:creationId xmlns:p14="http://schemas.microsoft.com/office/powerpoint/2010/main" val="168197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537016"/>
            <a:ext cx="8229600" cy="1143000"/>
          </a:xfrm>
        </p:spPr>
        <p:txBody>
          <a:bodyPr>
            <a:normAutofit/>
          </a:bodyPr>
          <a:lstStyle/>
          <a:p>
            <a:r>
              <a:rPr lang="en-US" sz="3400" dirty="0"/>
              <a:t>IMPORTANT CONSIDERATION</a:t>
            </a:r>
            <a:br>
              <a:rPr lang="en-US" sz="3400" dirty="0"/>
            </a:br>
            <a:r>
              <a:rPr lang="en-US" sz="3100" dirty="0">
                <a:solidFill>
                  <a:srgbClr val="48A0BA"/>
                </a:solidFill>
              </a:rPr>
              <a:t>IF USING TABLE 1 OPTION</a:t>
            </a:r>
          </a:p>
        </p:txBody>
      </p:sp>
      <p:sp>
        <p:nvSpPr>
          <p:cNvPr id="3" name="Content Placeholder 2"/>
          <p:cNvSpPr>
            <a:spLocks noGrp="1"/>
          </p:cNvSpPr>
          <p:nvPr>
            <p:ph sz="half" idx="1"/>
          </p:nvPr>
        </p:nvSpPr>
        <p:spPr>
          <a:xfrm>
            <a:off x="762000" y="2064470"/>
            <a:ext cx="3581400" cy="3124200"/>
          </a:xfrm>
        </p:spPr>
        <p:txBody>
          <a:bodyPr>
            <a:normAutofit/>
          </a:bodyPr>
          <a:lstStyle/>
          <a:p>
            <a:r>
              <a:rPr lang="en-US" sz="2400" dirty="0">
                <a:solidFill>
                  <a:schemeClr val="tx1"/>
                </a:solidFill>
              </a:rPr>
              <a:t>Keep in mind that in 1926.1153(h)(1)(i) OSHA requires medical surveillance for any employee that wears a respirator for more than 30 days per year. </a:t>
            </a:r>
          </a:p>
          <a:p>
            <a:pPr marL="0" indent="0">
              <a:buNone/>
            </a:pPr>
            <a:endParaRPr lang="en-US" dirty="0"/>
          </a:p>
        </p:txBody>
      </p:sp>
      <p:sp>
        <p:nvSpPr>
          <p:cNvPr id="4" name="Content Placeholder 3"/>
          <p:cNvSpPr>
            <a:spLocks noGrp="1"/>
          </p:cNvSpPr>
          <p:nvPr>
            <p:ph sz="half" idx="2"/>
          </p:nvPr>
        </p:nvSpPr>
        <p:spPr>
          <a:xfrm>
            <a:off x="4648200" y="2064470"/>
            <a:ext cx="4038600" cy="4525963"/>
          </a:xfrm>
        </p:spPr>
        <p:txBody>
          <a:bodyPr>
            <a:normAutofit/>
          </a:bodyPr>
          <a:lstStyle/>
          <a:p>
            <a:pPr marL="0" indent="0">
              <a:buNone/>
            </a:pPr>
            <a:r>
              <a:rPr lang="en-US" sz="2400" dirty="0">
                <a:solidFill>
                  <a:schemeClr val="tx1"/>
                </a:solidFill>
              </a:rPr>
              <a:t>Medical surveillance must include</a:t>
            </a:r>
            <a:r>
              <a:rPr lang="en-US" dirty="0">
                <a:solidFill>
                  <a:schemeClr val="tx1"/>
                </a:solidFill>
              </a:rPr>
              <a:t>:</a:t>
            </a:r>
          </a:p>
          <a:p>
            <a:r>
              <a:rPr lang="en-US" sz="2000" dirty="0">
                <a:solidFill>
                  <a:schemeClr val="tx1"/>
                </a:solidFill>
              </a:rPr>
              <a:t>Medical/work history</a:t>
            </a:r>
          </a:p>
          <a:p>
            <a:r>
              <a:rPr lang="en-US" sz="2000" dirty="0">
                <a:solidFill>
                  <a:schemeClr val="tx1"/>
                </a:solidFill>
              </a:rPr>
              <a:t>Physical exam</a:t>
            </a:r>
          </a:p>
          <a:p>
            <a:r>
              <a:rPr lang="en-US" sz="2000" dirty="0">
                <a:solidFill>
                  <a:schemeClr val="tx1"/>
                </a:solidFill>
              </a:rPr>
              <a:t>Chest X-ray</a:t>
            </a:r>
          </a:p>
          <a:p>
            <a:r>
              <a:rPr lang="en-US" sz="2000" dirty="0">
                <a:solidFill>
                  <a:schemeClr val="tx1"/>
                </a:solidFill>
              </a:rPr>
              <a:t>Pulmonary function test</a:t>
            </a:r>
          </a:p>
          <a:p>
            <a:r>
              <a:rPr lang="en-US" sz="2000" dirty="0">
                <a:solidFill>
                  <a:schemeClr val="tx1"/>
                </a:solidFill>
              </a:rPr>
              <a:t>TB test</a:t>
            </a:r>
          </a:p>
          <a:p>
            <a:r>
              <a:rPr lang="en-US" sz="2000" dirty="0">
                <a:solidFill>
                  <a:schemeClr val="tx1"/>
                </a:solidFill>
              </a:rPr>
              <a:t>Re-exam at least every 3 years</a:t>
            </a:r>
          </a:p>
          <a:p>
            <a:endParaRPr lang="en-US" sz="2000" dirty="0">
              <a:solidFill>
                <a:schemeClr val="tx1"/>
              </a:solidFill>
            </a:endParaRPr>
          </a:p>
          <a:p>
            <a:pPr marL="0" indent="0">
              <a:buNone/>
            </a:pPr>
            <a:r>
              <a:rPr lang="en-US" sz="2400" dirty="0">
                <a:solidFill>
                  <a:schemeClr val="tx1"/>
                </a:solidFill>
              </a:rPr>
              <a:t>Air sampling may be less costly for employers.  </a:t>
            </a:r>
          </a:p>
          <a:p>
            <a:endParaRPr lang="en-US" sz="2000" dirty="0">
              <a:solidFill>
                <a:schemeClr val="tx1"/>
              </a:solidFill>
            </a:endParaRPr>
          </a:p>
          <a:p>
            <a:endParaRPr lang="en-US" sz="2000" dirty="0">
              <a:solidFill>
                <a:schemeClr val="tx1"/>
              </a:solidFill>
            </a:endParaRPr>
          </a:p>
          <a:p>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308507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r>
              <a:rPr lang="en-US" sz="3400" dirty="0"/>
              <a:t>ADDITIONAL FEATURES</a:t>
            </a:r>
            <a:br>
              <a:rPr lang="en-US" sz="3400" dirty="0"/>
            </a:br>
            <a:r>
              <a:rPr lang="en-US" sz="3100" dirty="0">
                <a:solidFill>
                  <a:srgbClr val="48A0BA"/>
                </a:solidFill>
              </a:rPr>
              <a:t>SM-4000 PERSONAL SILICA MONITOR</a:t>
            </a:r>
          </a:p>
        </p:txBody>
      </p:sp>
      <p:sp>
        <p:nvSpPr>
          <p:cNvPr id="3" name="Content Placeholder 2"/>
          <p:cNvSpPr>
            <a:spLocks noGrp="1"/>
          </p:cNvSpPr>
          <p:nvPr>
            <p:ph sz="half" idx="1"/>
          </p:nvPr>
        </p:nvSpPr>
        <p:spPr>
          <a:xfrm>
            <a:off x="1219200" y="2323228"/>
            <a:ext cx="4038600" cy="3467972"/>
          </a:xfrm>
        </p:spPr>
        <p:txBody>
          <a:bodyPr>
            <a:normAutofit lnSpcReduction="10000"/>
          </a:bodyPr>
          <a:lstStyle/>
          <a:p>
            <a:pPr>
              <a:buFont typeface="+mj-lt"/>
              <a:buAutoNum type="arabicPeriod"/>
            </a:pPr>
            <a:r>
              <a:rPr lang="en-US" sz="2400" dirty="0">
                <a:solidFill>
                  <a:schemeClr val="tx1"/>
                </a:solidFill>
              </a:rPr>
              <a:t>Displays and data logs dust levels. </a:t>
            </a:r>
          </a:p>
          <a:p>
            <a:pPr>
              <a:buFont typeface="+mj-lt"/>
              <a:buAutoNum type="arabicPeriod"/>
            </a:pPr>
            <a:r>
              <a:rPr lang="en-US" sz="2400" dirty="0">
                <a:solidFill>
                  <a:schemeClr val="tx1"/>
                </a:solidFill>
              </a:rPr>
              <a:t>Has an internal pump that allows users to also collect a filter sample for analysis.</a:t>
            </a:r>
          </a:p>
          <a:p>
            <a:pPr>
              <a:buFont typeface="+mj-lt"/>
              <a:buAutoNum type="arabicPeriod"/>
            </a:pPr>
            <a:r>
              <a:rPr lang="en-US" sz="2400" dirty="0">
                <a:solidFill>
                  <a:schemeClr val="tx1"/>
                </a:solidFill>
              </a:rPr>
              <a:t>Allow for attachment of only the GS-3 respirable dust cyclone.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323228"/>
            <a:ext cx="1752600" cy="3382913"/>
          </a:xfrm>
          <a:prstGeom prst="rect">
            <a:avLst/>
          </a:prstGeom>
        </p:spPr>
      </p:pic>
    </p:spTree>
    <p:extLst>
      <p:ext uri="{BB962C8B-B14F-4D97-AF65-F5344CB8AC3E}">
        <p14:creationId xmlns:p14="http://schemas.microsoft.com/office/powerpoint/2010/main" val="3439722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noAutofit/>
          </a:bodyPr>
          <a:lstStyle/>
          <a:p>
            <a:r>
              <a:rPr lang="en-US" sz="3400" dirty="0"/>
              <a:t>FINAL THOUGHTS: </a:t>
            </a:r>
            <a:br>
              <a:rPr lang="en-US" sz="3400" dirty="0"/>
            </a:br>
            <a:r>
              <a:rPr lang="en-US" sz="3400" dirty="0">
                <a:solidFill>
                  <a:srgbClr val="48A0BA"/>
                </a:solidFill>
              </a:rPr>
              <a:t>WHY BUY PUMPS WHEN FREE PUMP LOANS ARE AVAILABLE FROM LABS?</a:t>
            </a:r>
          </a:p>
        </p:txBody>
      </p:sp>
      <p:sp>
        <p:nvSpPr>
          <p:cNvPr id="3" name="Content Placeholder 2"/>
          <p:cNvSpPr>
            <a:spLocks noGrp="1"/>
          </p:cNvSpPr>
          <p:nvPr>
            <p:ph sz="half" idx="1"/>
          </p:nvPr>
        </p:nvSpPr>
        <p:spPr>
          <a:xfrm>
            <a:off x="1411192" y="2971800"/>
            <a:ext cx="3352800" cy="2209799"/>
          </a:xfrm>
        </p:spPr>
        <p:txBody>
          <a:bodyPr>
            <a:normAutofit fontScale="92500"/>
          </a:bodyPr>
          <a:lstStyle/>
          <a:p>
            <a:r>
              <a:rPr lang="en-US" sz="2400" dirty="0">
                <a:solidFill>
                  <a:schemeClr val="tx1"/>
                </a:solidFill>
              </a:rPr>
              <a:t>You are ready to sample any and all operations at any time with </a:t>
            </a:r>
            <a:r>
              <a:rPr lang="en-US" sz="2400" b="1" dirty="0">
                <a:solidFill>
                  <a:schemeClr val="tx1"/>
                </a:solidFill>
              </a:rPr>
              <a:t>no waiting for loaner equipment to arrive.  </a:t>
            </a:r>
          </a:p>
          <a:p>
            <a:pPr>
              <a:buAutoNum type="arabicPeriod"/>
            </a:pPr>
            <a:endParaRPr lang="en-US" sz="1800" dirty="0"/>
          </a:p>
        </p:txBody>
      </p:sp>
      <p:sp>
        <p:nvSpPr>
          <p:cNvPr id="4" name="Content Placeholder 3"/>
          <p:cNvSpPr>
            <a:spLocks noGrp="1"/>
          </p:cNvSpPr>
          <p:nvPr>
            <p:ph sz="half" idx="2"/>
          </p:nvPr>
        </p:nvSpPr>
        <p:spPr>
          <a:xfrm>
            <a:off x="4793844" y="2971800"/>
            <a:ext cx="3138026" cy="1959272"/>
          </a:xfrm>
        </p:spPr>
        <p:txBody>
          <a:bodyPr>
            <a:normAutofit fontScale="92500"/>
          </a:bodyPr>
          <a:lstStyle/>
          <a:p>
            <a:r>
              <a:rPr lang="en-US" sz="2600" dirty="0">
                <a:solidFill>
                  <a:schemeClr val="tx1"/>
                </a:solidFill>
              </a:rPr>
              <a:t>You are ready to sample side-by-side with OSHA should they knock on your door.  </a:t>
            </a:r>
          </a:p>
          <a:p>
            <a:endParaRPr lang="en-US" dirty="0"/>
          </a:p>
        </p:txBody>
      </p:sp>
    </p:spTree>
    <p:extLst>
      <p:ext uri="{BB962C8B-B14F-4D97-AF65-F5344CB8AC3E}">
        <p14:creationId xmlns:p14="http://schemas.microsoft.com/office/powerpoint/2010/main" val="3356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normAutofit/>
          </a:bodyPr>
          <a:lstStyle/>
          <a:p>
            <a:r>
              <a:rPr lang="en-US" sz="3400" cap="all" dirty="0"/>
              <a:t>Thank you for your interest</a:t>
            </a:r>
          </a:p>
        </p:txBody>
      </p:sp>
      <p:sp>
        <p:nvSpPr>
          <p:cNvPr id="5" name="Content Placeholder 4"/>
          <p:cNvSpPr>
            <a:spLocks noGrp="1"/>
          </p:cNvSpPr>
          <p:nvPr>
            <p:ph sz="half" idx="2"/>
          </p:nvPr>
        </p:nvSpPr>
        <p:spPr>
          <a:xfrm>
            <a:off x="4648200" y="2760471"/>
            <a:ext cx="4038600" cy="3365692"/>
          </a:xfrm>
        </p:spPr>
        <p:txBody>
          <a:bodyPr>
            <a:normAutofit/>
          </a:bodyPr>
          <a:lstStyle/>
          <a:p>
            <a:endParaRPr lang="en-US" sz="2100" dirty="0">
              <a:solidFill>
                <a:srgbClr val="FF0000"/>
              </a:solidFill>
            </a:endParaRPr>
          </a:p>
          <a:p>
            <a:pPr marL="0" indent="0">
              <a:buNone/>
            </a:pPr>
            <a:endParaRPr lang="en-US" sz="2100" dirty="0">
              <a:solidFill>
                <a:srgbClr val="FF0000"/>
              </a:solidFill>
            </a:endParaRPr>
          </a:p>
        </p:txBody>
      </p:sp>
      <p:sp>
        <p:nvSpPr>
          <p:cNvPr id="7" name="TextBox 6"/>
          <p:cNvSpPr txBox="1"/>
          <p:nvPr/>
        </p:nvSpPr>
        <p:spPr>
          <a:xfrm>
            <a:off x="1232081" y="4151986"/>
            <a:ext cx="2569344"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hlinkClick r:id="rId2"/>
              </a:rPr>
              <a:t>www.skcinc.com</a:t>
            </a:r>
            <a:r>
              <a:rPr lang="en-US" sz="24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DD343D3A-C514-4D45-9B70-0E398B94B91D}"/>
              </a:ext>
            </a:extLst>
          </p:cNvPr>
          <p:cNvSpPr txBox="1"/>
          <p:nvPr/>
        </p:nvSpPr>
        <p:spPr>
          <a:xfrm>
            <a:off x="4267200" y="2760471"/>
            <a:ext cx="4343400"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Contact </a:t>
            </a:r>
            <a:r>
              <a:rPr lang="en-US" sz="24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skctech@skcinc.com</a:t>
            </a:r>
            <a:r>
              <a:rPr lang="en-US" sz="2400" dirty="0">
                <a:latin typeface="Arial" panose="020B0604020202020204" pitchFamily="34" charset="0"/>
                <a:cs typeface="Arial" panose="020B0604020202020204" pitchFamily="34" charset="0"/>
              </a:rPr>
              <a:t> or your local SKC representative with any questions.</a:t>
            </a:r>
          </a:p>
        </p:txBody>
      </p:sp>
      <p:pic>
        <p:nvPicPr>
          <p:cNvPr id="10" name="Picture 9" descr="A picture containing drawing, game, plate&#10;&#10;Description automatically generated">
            <a:extLst>
              <a:ext uri="{FF2B5EF4-FFF2-40B4-BE49-F238E27FC236}">
                <a16:creationId xmlns:a16="http://schemas.microsoft.com/office/drawing/2014/main" id="{B9248152-D52C-4866-A9A3-E17CFB3855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747013"/>
            <a:ext cx="2899906" cy="1363974"/>
          </a:xfrm>
          <a:prstGeom prst="rect">
            <a:avLst/>
          </a:prstGeom>
        </p:spPr>
      </p:pic>
    </p:spTree>
    <p:extLst>
      <p:ext uri="{BB962C8B-B14F-4D97-AF65-F5344CB8AC3E}">
        <p14:creationId xmlns:p14="http://schemas.microsoft.com/office/powerpoint/2010/main" val="375676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6402"/>
            <a:ext cx="8229600" cy="1143000"/>
          </a:xfrm>
        </p:spPr>
        <p:txBody>
          <a:bodyPr>
            <a:normAutofit/>
          </a:bodyPr>
          <a:lstStyle/>
          <a:p>
            <a:r>
              <a:rPr lang="en-US" sz="3400" dirty="0"/>
              <a:t>IMPORTANT CONSIDERATION</a:t>
            </a:r>
            <a:br>
              <a:rPr lang="en-US" sz="3400" dirty="0"/>
            </a:br>
            <a:r>
              <a:rPr lang="en-US" sz="3100" dirty="0">
                <a:solidFill>
                  <a:srgbClr val="48A0BA"/>
                </a:solidFill>
              </a:rPr>
              <a:t>FOR ALL EMPLOYERS</a:t>
            </a:r>
          </a:p>
        </p:txBody>
      </p:sp>
      <p:sp>
        <p:nvSpPr>
          <p:cNvPr id="3" name="Content Placeholder 2"/>
          <p:cNvSpPr>
            <a:spLocks noGrp="1"/>
          </p:cNvSpPr>
          <p:nvPr>
            <p:ph sz="half" idx="1"/>
          </p:nvPr>
        </p:nvSpPr>
        <p:spPr>
          <a:xfrm>
            <a:off x="685800" y="2133600"/>
            <a:ext cx="7772400" cy="3992563"/>
          </a:xfrm>
        </p:spPr>
        <p:txBody>
          <a:bodyPr>
            <a:normAutofit/>
          </a:bodyPr>
          <a:lstStyle/>
          <a:p>
            <a:r>
              <a:rPr lang="en-US" sz="2200" dirty="0">
                <a:solidFill>
                  <a:schemeClr val="tx1"/>
                </a:solidFill>
              </a:rPr>
              <a:t>All employers covered by the standard, including employers who fully and properly implement exposure controls in Table 1, must develop and implement a written exposure control plan. </a:t>
            </a:r>
          </a:p>
          <a:p>
            <a:endParaRPr lang="en-US" sz="2200" dirty="0"/>
          </a:p>
          <a:p>
            <a:r>
              <a:rPr lang="en-US" sz="2200" dirty="0">
                <a:solidFill>
                  <a:schemeClr val="tx1"/>
                </a:solidFill>
              </a:rPr>
              <a:t>Employers must also designate a competent person to implement the plan, evaluate its effectiveness, and update it as necessary with new tasks, new tools, and new control measures that are in use.   </a:t>
            </a:r>
          </a:p>
          <a:p>
            <a:pPr marL="0" indent="0">
              <a:buNone/>
            </a:pPr>
            <a:endParaRPr lang="en-US" sz="1800" dirty="0"/>
          </a:p>
          <a:p>
            <a:pPr marL="0" indent="0">
              <a:buNone/>
            </a:pPr>
            <a:endParaRPr lang="en-US" dirty="0"/>
          </a:p>
        </p:txBody>
      </p:sp>
    </p:spTree>
    <p:extLst>
      <p:ext uri="{BB962C8B-B14F-4D97-AF65-F5344CB8AC3E}">
        <p14:creationId xmlns:p14="http://schemas.microsoft.com/office/powerpoint/2010/main" val="4799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696486"/>
            <a:ext cx="8229600" cy="1143000"/>
          </a:xfrm>
        </p:spPr>
        <p:txBody>
          <a:bodyPr>
            <a:noAutofit/>
          </a:bodyPr>
          <a:lstStyle/>
          <a:p>
            <a:r>
              <a:rPr lang="en-US" sz="3400" cap="all" dirty="0"/>
              <a:t>Exposure control plan</a:t>
            </a:r>
            <a:br>
              <a:rPr lang="en-US" sz="3400" dirty="0"/>
            </a:br>
            <a:r>
              <a:rPr lang="en-US" sz="3100" cap="all" dirty="0">
                <a:solidFill>
                  <a:srgbClr val="48A0BA"/>
                </a:solidFill>
              </a:rPr>
              <a:t>what must be included</a:t>
            </a:r>
          </a:p>
        </p:txBody>
      </p:sp>
      <p:sp>
        <p:nvSpPr>
          <p:cNvPr id="6" name="Content Placeholder 5"/>
          <p:cNvSpPr>
            <a:spLocks noGrp="1"/>
          </p:cNvSpPr>
          <p:nvPr>
            <p:ph idx="1"/>
          </p:nvPr>
        </p:nvSpPr>
        <p:spPr>
          <a:xfrm>
            <a:off x="571500" y="2057400"/>
            <a:ext cx="8001000" cy="4038600"/>
          </a:xfrm>
        </p:spPr>
        <p:txBody>
          <a:bodyPr>
            <a:normAutofit lnSpcReduction="10000"/>
          </a:bodyPr>
          <a:lstStyle/>
          <a:p>
            <a:r>
              <a:rPr lang="en-US" sz="2400" dirty="0">
                <a:solidFill>
                  <a:schemeClr val="tx1"/>
                </a:solidFill>
              </a:rPr>
              <a:t>Description of workplace tasks where there could be silica exposures including equipment used, materials handled, typical weather conditions, outdoors vs indoor work.</a:t>
            </a:r>
          </a:p>
          <a:p>
            <a:pPr marL="0" indent="0">
              <a:buNone/>
            </a:pPr>
            <a:endParaRPr lang="en-US" sz="1000" dirty="0">
              <a:solidFill>
                <a:schemeClr val="tx1"/>
              </a:solidFill>
            </a:endParaRPr>
          </a:p>
          <a:p>
            <a:r>
              <a:rPr lang="en-US" sz="2400" dirty="0">
                <a:solidFill>
                  <a:schemeClr val="tx1"/>
                </a:solidFill>
              </a:rPr>
              <a:t>Description of engineering controls, work practices, and respiratory protection used to limit exposures.  </a:t>
            </a:r>
          </a:p>
          <a:p>
            <a:pPr marL="0" indent="0">
              <a:buNone/>
            </a:pPr>
            <a:endParaRPr lang="en-US" sz="1100" dirty="0">
              <a:solidFill>
                <a:schemeClr val="tx1"/>
              </a:solidFill>
            </a:endParaRPr>
          </a:p>
          <a:p>
            <a:r>
              <a:rPr lang="en-US" sz="2400" dirty="0">
                <a:solidFill>
                  <a:schemeClr val="tx1"/>
                </a:solidFill>
              </a:rPr>
              <a:t>Instructions from equipment manufacturers on </a:t>
            </a:r>
            <a:r>
              <a:rPr lang="en-US" sz="2400" b="1" dirty="0">
                <a:solidFill>
                  <a:schemeClr val="tx1"/>
                </a:solidFill>
              </a:rPr>
              <a:t>how to decrease dust and signs that control measures are not working properly</a:t>
            </a:r>
            <a:r>
              <a:rPr lang="en-US" sz="2400" dirty="0">
                <a:solidFill>
                  <a:schemeClr val="tx1"/>
                </a:solidFill>
              </a:rPr>
              <a:t> such as an increase in visible dust. </a:t>
            </a:r>
          </a:p>
          <a:p>
            <a:pPr marL="0" indent="0">
              <a:buNone/>
            </a:pPr>
            <a:endParaRPr lang="en-US" sz="1500" dirty="0"/>
          </a:p>
        </p:txBody>
      </p:sp>
    </p:spTree>
    <p:extLst>
      <p:ext uri="{BB962C8B-B14F-4D97-AF65-F5344CB8AC3E}">
        <p14:creationId xmlns:p14="http://schemas.microsoft.com/office/powerpoint/2010/main" val="358123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537</TotalTime>
  <Words>4341</Words>
  <Application>Microsoft Office PowerPoint</Application>
  <PresentationFormat>On-screen Show (4:3)</PresentationFormat>
  <Paragraphs>421</Paragraphs>
  <Slides>72</Slides>
  <Notes>29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79" baseType="lpstr">
      <vt:lpstr>Arial</vt:lpstr>
      <vt:lpstr>Calibri</vt:lpstr>
      <vt:lpstr>Courier New</vt:lpstr>
      <vt:lpstr>Wingdings</vt:lpstr>
      <vt:lpstr>Office Theme</vt:lpstr>
      <vt:lpstr>CorelPhotoPaint.Image.7</vt:lpstr>
      <vt:lpstr>Chart</vt:lpstr>
      <vt:lpstr>AIR SAMPLING TO MEET THE U.S. OSHA FINAL RULE ON RESPIRABLE CRYSTALLINE SILICA </vt:lpstr>
      <vt:lpstr>What’s the big deal about silica? </vt:lpstr>
      <vt:lpstr>What’s the big deal  about the 2016 osha standard for silica? </vt:lpstr>
      <vt:lpstr>IF YOU WORK IN THE  CONSTRUCTION INDUSTRY </vt:lpstr>
      <vt:lpstr>EXCERPT FROM TABLE 1</vt:lpstr>
      <vt:lpstr>FACT SHEETS FROM OSHA https://goo.gl/pLhJPa   </vt:lpstr>
      <vt:lpstr>IMPORTANT CONSIDERATION IF USING TABLE 1 OPTION</vt:lpstr>
      <vt:lpstr>IMPORTANT CONSIDERATION FOR ALL EMPLOYERS</vt:lpstr>
      <vt:lpstr>Exposure control plan what must be included</vt:lpstr>
      <vt:lpstr>Exposure control plan what must be included</vt:lpstr>
      <vt:lpstr>NEED HELP?</vt:lpstr>
      <vt:lpstr>IF NOT USING TABLE 1 TO CONTROL EXPOSURES</vt:lpstr>
      <vt:lpstr>Details on performance option</vt:lpstr>
      <vt:lpstr>Where can you find  objective data?</vt:lpstr>
      <vt:lpstr>PowerPoint Presentation</vt:lpstr>
      <vt:lpstr>Details on  Scheduled monitoring option</vt:lpstr>
      <vt:lpstr>more on Scheduled monitoring option: </vt:lpstr>
      <vt:lpstr>MORE ON THE PERMISSIBLE EXPOSURE LIMIT (PEL)</vt:lpstr>
      <vt:lpstr> air Sampling for silica  easy as 1-2-3 </vt:lpstr>
      <vt:lpstr>THREE KEY COMPONENTS  FOR silica SAMPLING</vt:lpstr>
      <vt:lpstr>FIRST KEY COMPONENT SAMPLING PUMP</vt:lpstr>
      <vt:lpstr>CHOOSING YOUR SAMPLING PUMP FACTORS TO CONSIDER</vt:lpstr>
      <vt:lpstr>INEXPENSIVE, BASIC PUMP FROM SKC </vt:lpstr>
      <vt:lpstr>Advanced pump from skc</vt:lpstr>
      <vt:lpstr>SECOND KEY COMPONENT CALIBRATOR (FLOWMETER)</vt:lpstr>
      <vt:lpstr>PUMP CALIBRATION CLARIFICATION</vt:lpstr>
      <vt:lpstr>PUMP CALIBRATION: why you have to do it</vt:lpstr>
      <vt:lpstr>PUMP CALIBRATION: how its used</vt:lpstr>
      <vt:lpstr>It is important to have a  high accuracy calibrator</vt:lpstr>
      <vt:lpstr>High accuracy calibrator from skc</vt:lpstr>
      <vt:lpstr>Inexpensive calibration option rotameters</vt:lpstr>
      <vt:lpstr>TECH TIPS ON CALIBRATION</vt:lpstr>
      <vt:lpstr>TECH TIPS ON CALIBRATION 5% is a popular number</vt:lpstr>
      <vt:lpstr>TECH TIP IN CALIBRATION  SET-UP</vt:lpstr>
      <vt:lpstr>THIRD KEY COMPONENT SAMPLE COLLECTION DEVICE</vt:lpstr>
      <vt:lpstr>So how do we sample  respirable silica dust?</vt:lpstr>
      <vt:lpstr>OSHA  ADOPTED NEW CRITERIA FOR RESPIRABLE DUST SAMPLERS</vt:lpstr>
      <vt:lpstr>ISO 7708 SPECIFICATIONS FOR RESPIRABLE DUST SAMPLERS</vt:lpstr>
      <vt:lpstr>OF PARTICULAR NOTE: THE 50% CUT-POINT </vt:lpstr>
      <vt:lpstr>RESPIRABLE DUST SAMPLERS:  TO MEET OSHA CRITERIA IN  THE FINAL RULE</vt:lpstr>
      <vt:lpstr>CYCLONE OPERATION</vt:lpstr>
      <vt:lpstr>MORE ON CYCLONE OPERATION</vt:lpstr>
      <vt:lpstr>OLDER CYCLONE SAMPLERS  TO MEET OSHA CRITERIA</vt:lpstr>
      <vt:lpstr>NEWER CYCLONE SAMPLERS  TO MEET OSHA CRITERIA</vt:lpstr>
      <vt:lpstr>SKC ALUMINUM CYCLONE ADVANTAGES</vt:lpstr>
      <vt:lpstr>SKC GS-3 CYCLONE  </vt:lpstr>
      <vt:lpstr>IMPORTANT NOTE ON FLOWRATE</vt:lpstr>
      <vt:lpstr>If you use the wrong flowrate data collected is meaningless</vt:lpstr>
      <vt:lpstr>RESPIRABLE DUST SAMPLERS  TO MEET ISO 7708 &amp; OSHA CRITERIA</vt:lpstr>
      <vt:lpstr>NEW SAMPLERS  FOR ISO 7708 &amp; OSHA CRITERIA</vt:lpstr>
      <vt:lpstr>NEW SAMPLERS  FOR ISO 7708 &amp; OSHA CRITERIA</vt:lpstr>
      <vt:lpstr>HERE’S THE PROOF</vt:lpstr>
      <vt:lpstr>DISPOSABLE IMPACTORS  SKC PPI SAMPLERS</vt:lpstr>
      <vt:lpstr>PPI SAMPLER PERFORMANCE COMPARED TO ISO/OSHA CRITERIA</vt:lpstr>
      <vt:lpstr>MORE PPI ADVANTAGES CONVENIENCE</vt:lpstr>
      <vt:lpstr>MORE PPI ADVANTAGES SAMPLE INTEGRITY</vt:lpstr>
      <vt:lpstr>SKC RESPIRABLE PPI FLOWRATE OPTIONS</vt:lpstr>
      <vt:lpstr>ppi FLOWRATE OPTIONS</vt:lpstr>
      <vt:lpstr>PPI: NOT JUST FOR silica for any respirable dust</vt:lpstr>
      <vt:lpstr>IMPORTANT CONSIDERATIONS  FOR SAMPLE DURATION</vt:lpstr>
      <vt:lpstr>Laboratory recommendations  on sample duration</vt:lpstr>
      <vt:lpstr>HELP TO BEGINNERS ON  CALCULATING THE 8-HR TWA EXPOSURE</vt:lpstr>
      <vt:lpstr>More on calculating the 8-HOUR TWA  </vt:lpstr>
      <vt:lpstr>TIME-WEIGHTED AVERAGE (TWA) HOW TO CALCULATE</vt:lpstr>
      <vt:lpstr>FREQUENT QUESTION</vt:lpstr>
      <vt:lpstr>If the silica levels were ZERO  for the rest of the workday</vt:lpstr>
      <vt:lpstr>What about REAL-TIME DETECTION FOR SILICA?</vt:lpstr>
      <vt:lpstr>Direct-reading dust monitors usefulness in the field</vt:lpstr>
      <vt:lpstr>SM-4000 monitor from skc  supplements compliance sampling</vt:lpstr>
      <vt:lpstr>ADDITIONAL FEATURES SM-4000 PERSONAL SILICA MONITOR</vt:lpstr>
      <vt:lpstr>FINAL THOUGHTS:  WHY BUY PUMPS WHEN FREE PUMP LOANS ARE AVAILABLE FROM LABS?</vt:lpstr>
      <vt:lpstr>Thank you for your interest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Jade Wiatrak</cp:lastModifiedBy>
  <cp:revision>109</cp:revision>
  <dcterms:created xsi:type="dcterms:W3CDTF">2018-08-20T12:13:59Z</dcterms:created>
  <dcterms:modified xsi:type="dcterms:W3CDTF">2020-08-05T15:14:33Z</dcterms:modified>
</cp:coreProperties>
</file>